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Gotham" panose="020B0604020202020204" charset="0"/>
      <p:regular r:id="rId24"/>
    </p:embeddedFont>
    <p:embeddedFont>
      <p:font typeface="Microsoft YaHei" panose="020B0503020204020204" pitchFamily="34" charset="-122"/>
      <p:regular r:id="rId25"/>
      <p:bold r:id="rId26"/>
    </p:embeddedFont>
    <p:embeddedFont>
      <p:font typeface="Merriweather Sans Bold" panose="020B0604020202020204" charset="0"/>
      <p:regular r:id="rId27"/>
    </p:embeddedFont>
    <p:embeddedFont>
      <p:font typeface="Gotham Bold" panose="020B0604020202020204" charset="0"/>
      <p:regular r:id="rId28"/>
    </p:embeddedFont>
    <p:embeddedFont>
      <p:font typeface="Merriweather Sans" panose="020B0604020202020204" charset="0"/>
      <p:regular r:id="rId29"/>
      <p:bold r:id="rId30"/>
      <p:italic r:id="rId31"/>
      <p:bold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583D41-B1CC-4E9D-AD3A-56F82563B907}" v="1" dt="2025-06-16T07:29:27.6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5706" autoAdjust="0"/>
  </p:normalViewPr>
  <p:slideViewPr>
    <p:cSldViewPr>
      <p:cViewPr varScale="1">
        <p:scale>
          <a:sx n="78" d="100"/>
          <a:sy n="78" d="100"/>
        </p:scale>
        <p:origin x="35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za Mesfin" userId="4d24dfd7-f175-4e7b-a816-94abd2b81078" providerId="ADAL" clId="{E2583D41-B1CC-4E9D-AD3A-56F82563B907}"/>
    <pc:docChg chg="undo custSel modSld">
      <pc:chgData name="Beza Mesfin" userId="4d24dfd7-f175-4e7b-a816-94abd2b81078" providerId="ADAL" clId="{E2583D41-B1CC-4E9D-AD3A-56F82563B907}" dt="2025-06-16T11:44:59.607" v="578" actId="20577"/>
      <pc:docMkLst>
        <pc:docMk/>
      </pc:docMkLst>
      <pc:sldChg chg="modSp mod">
        <pc:chgData name="Beza Mesfin" userId="4d24dfd7-f175-4e7b-a816-94abd2b81078" providerId="ADAL" clId="{E2583D41-B1CC-4E9D-AD3A-56F82563B907}" dt="2025-06-16T05:46:37.059" v="4" actId="1076"/>
        <pc:sldMkLst>
          <pc:docMk/>
          <pc:sldMk cId="0" sldId="256"/>
        </pc:sldMkLst>
        <pc:spChg chg="mod">
          <ac:chgData name="Beza Mesfin" userId="4d24dfd7-f175-4e7b-a816-94abd2b81078" providerId="ADAL" clId="{E2583D41-B1CC-4E9D-AD3A-56F82563B907}" dt="2025-06-16T05:46:37.059" v="4" actId="1076"/>
          <ac:spMkLst>
            <pc:docMk/>
            <pc:sldMk cId="0" sldId="256"/>
            <ac:spMk id="21" creationId="{00000000-0000-0000-0000-000000000000}"/>
          </ac:spMkLst>
        </pc:spChg>
        <pc:grpChg chg="mod">
          <ac:chgData name="Beza Mesfin" userId="4d24dfd7-f175-4e7b-a816-94abd2b81078" providerId="ADAL" clId="{E2583D41-B1CC-4E9D-AD3A-56F82563B907}" dt="2025-06-16T05:45:58.664" v="2" actId="14100"/>
          <ac:grpSpMkLst>
            <pc:docMk/>
            <pc:sldMk cId="0" sldId="256"/>
            <ac:grpSpMk id="2" creationId="{00000000-0000-0000-0000-000000000000}"/>
          </ac:grpSpMkLst>
        </pc:grpChg>
        <pc:grpChg chg="mod">
          <ac:chgData name="Beza Mesfin" userId="4d24dfd7-f175-4e7b-a816-94abd2b81078" providerId="ADAL" clId="{E2583D41-B1CC-4E9D-AD3A-56F82563B907}" dt="2025-06-16T05:46:08.661" v="3" actId="1076"/>
          <ac:grpSpMkLst>
            <pc:docMk/>
            <pc:sldMk cId="0" sldId="256"/>
            <ac:grpSpMk id="4" creationId="{00000000-0000-0000-0000-000000000000}"/>
          </ac:grpSpMkLst>
        </pc:grpChg>
      </pc:sldChg>
      <pc:sldChg chg="modSp mod">
        <pc:chgData name="Beza Mesfin" userId="4d24dfd7-f175-4e7b-a816-94abd2b81078" providerId="ADAL" clId="{E2583D41-B1CC-4E9D-AD3A-56F82563B907}" dt="2025-06-16T07:03:34.658" v="157" actId="20577"/>
        <pc:sldMkLst>
          <pc:docMk/>
          <pc:sldMk cId="0" sldId="257"/>
        </pc:sldMkLst>
        <pc:spChg chg="mod">
          <ac:chgData name="Beza Mesfin" userId="4d24dfd7-f175-4e7b-a816-94abd2b81078" providerId="ADAL" clId="{E2583D41-B1CC-4E9D-AD3A-56F82563B907}" dt="2025-06-16T07:03:34.658" v="157" actId="20577"/>
          <ac:spMkLst>
            <pc:docMk/>
            <pc:sldMk cId="0" sldId="257"/>
            <ac:spMk id="4" creationId="{00000000-0000-0000-0000-000000000000}"/>
          </ac:spMkLst>
        </pc:spChg>
      </pc:sldChg>
      <pc:sldChg chg="modSp mod modNotesTx">
        <pc:chgData name="Beza Mesfin" userId="4d24dfd7-f175-4e7b-a816-94abd2b81078" providerId="ADAL" clId="{E2583D41-B1CC-4E9D-AD3A-56F82563B907}" dt="2025-06-16T09:36:02.384" v="250" actId="20577"/>
        <pc:sldMkLst>
          <pc:docMk/>
          <pc:sldMk cId="0" sldId="261"/>
        </pc:sldMkLst>
        <pc:spChg chg="mod">
          <ac:chgData name="Beza Mesfin" userId="4d24dfd7-f175-4e7b-a816-94abd2b81078" providerId="ADAL" clId="{E2583D41-B1CC-4E9D-AD3A-56F82563B907}" dt="2025-06-16T09:36:02.384" v="250" actId="20577"/>
          <ac:spMkLst>
            <pc:docMk/>
            <pc:sldMk cId="0" sldId="261"/>
            <ac:spMk id="15" creationId="{00000000-0000-0000-0000-000000000000}"/>
          </ac:spMkLst>
        </pc:spChg>
      </pc:sldChg>
      <pc:sldChg chg="modSp mod">
        <pc:chgData name="Beza Mesfin" userId="4d24dfd7-f175-4e7b-a816-94abd2b81078" providerId="ADAL" clId="{E2583D41-B1CC-4E9D-AD3A-56F82563B907}" dt="2025-06-16T06:45:41.699" v="123" actId="20577"/>
        <pc:sldMkLst>
          <pc:docMk/>
          <pc:sldMk cId="0" sldId="265"/>
        </pc:sldMkLst>
        <pc:spChg chg="mod">
          <ac:chgData name="Beza Mesfin" userId="4d24dfd7-f175-4e7b-a816-94abd2b81078" providerId="ADAL" clId="{E2583D41-B1CC-4E9D-AD3A-56F82563B907}" dt="2025-06-16T06:45:41.699" v="123" actId="20577"/>
          <ac:spMkLst>
            <pc:docMk/>
            <pc:sldMk cId="0" sldId="265"/>
            <ac:spMk id="17" creationId="{00000000-0000-0000-0000-000000000000}"/>
          </ac:spMkLst>
        </pc:spChg>
      </pc:sldChg>
      <pc:sldChg chg="modSp mod">
        <pc:chgData name="Beza Mesfin" userId="4d24dfd7-f175-4e7b-a816-94abd2b81078" providerId="ADAL" clId="{E2583D41-B1CC-4E9D-AD3A-56F82563B907}" dt="2025-06-16T11:20:26.698" v="575" actId="20577"/>
        <pc:sldMkLst>
          <pc:docMk/>
          <pc:sldMk cId="0" sldId="266"/>
        </pc:sldMkLst>
        <pc:spChg chg="mod">
          <ac:chgData name="Beza Mesfin" userId="4d24dfd7-f175-4e7b-a816-94abd2b81078" providerId="ADAL" clId="{E2583D41-B1CC-4E9D-AD3A-56F82563B907}" dt="2025-06-16T10:26:33.994" v="395" actId="20577"/>
          <ac:spMkLst>
            <pc:docMk/>
            <pc:sldMk cId="0" sldId="266"/>
            <ac:spMk id="17" creationId="{00000000-0000-0000-0000-000000000000}"/>
          </ac:spMkLst>
        </pc:spChg>
        <pc:spChg chg="mod">
          <ac:chgData name="Beza Mesfin" userId="4d24dfd7-f175-4e7b-a816-94abd2b81078" providerId="ADAL" clId="{E2583D41-B1CC-4E9D-AD3A-56F82563B907}" dt="2025-06-16T11:20:26.698" v="575" actId="20577"/>
          <ac:spMkLst>
            <pc:docMk/>
            <pc:sldMk cId="0" sldId="266"/>
            <ac:spMk id="18" creationId="{00000000-0000-0000-0000-000000000000}"/>
          </ac:spMkLst>
        </pc:spChg>
      </pc:sldChg>
      <pc:sldChg chg="modNotesTx">
        <pc:chgData name="Beza Mesfin" userId="4d24dfd7-f175-4e7b-a816-94abd2b81078" providerId="ADAL" clId="{E2583D41-B1CC-4E9D-AD3A-56F82563B907}" dt="2025-06-16T06:46:33.089" v="124" actId="20577"/>
        <pc:sldMkLst>
          <pc:docMk/>
          <pc:sldMk cId="0" sldId="267"/>
        </pc:sldMkLst>
      </pc:sldChg>
      <pc:sldChg chg="modSp mod">
        <pc:chgData name="Beza Mesfin" userId="4d24dfd7-f175-4e7b-a816-94abd2b81078" providerId="ADAL" clId="{E2583D41-B1CC-4E9D-AD3A-56F82563B907}" dt="2025-06-16T11:10:17.610" v="415" actId="20577"/>
        <pc:sldMkLst>
          <pc:docMk/>
          <pc:sldMk cId="0" sldId="269"/>
        </pc:sldMkLst>
        <pc:spChg chg="mod">
          <ac:chgData name="Beza Mesfin" userId="4d24dfd7-f175-4e7b-a816-94abd2b81078" providerId="ADAL" clId="{E2583D41-B1CC-4E9D-AD3A-56F82563B907}" dt="2025-06-16T11:10:17.610" v="415" actId="20577"/>
          <ac:spMkLst>
            <pc:docMk/>
            <pc:sldMk cId="0" sldId="269"/>
            <ac:spMk id="17" creationId="{00000000-0000-0000-0000-000000000000}"/>
          </ac:spMkLst>
        </pc:spChg>
      </pc:sldChg>
      <pc:sldChg chg="modSp mod">
        <pc:chgData name="Beza Mesfin" userId="4d24dfd7-f175-4e7b-a816-94abd2b81078" providerId="ADAL" clId="{E2583D41-B1CC-4E9D-AD3A-56F82563B907}" dt="2025-06-16T11:44:35.529" v="577" actId="20577"/>
        <pc:sldMkLst>
          <pc:docMk/>
          <pc:sldMk cId="0" sldId="270"/>
        </pc:sldMkLst>
        <pc:spChg chg="mod">
          <ac:chgData name="Beza Mesfin" userId="4d24dfd7-f175-4e7b-a816-94abd2b81078" providerId="ADAL" clId="{E2583D41-B1CC-4E9D-AD3A-56F82563B907}" dt="2025-06-16T11:44:35.529" v="577" actId="20577"/>
          <ac:spMkLst>
            <pc:docMk/>
            <pc:sldMk cId="0" sldId="270"/>
            <ac:spMk id="17" creationId="{00000000-0000-0000-0000-000000000000}"/>
          </ac:spMkLst>
        </pc:spChg>
      </pc:sldChg>
      <pc:sldChg chg="modSp mod">
        <pc:chgData name="Beza Mesfin" userId="4d24dfd7-f175-4e7b-a816-94abd2b81078" providerId="ADAL" clId="{E2583D41-B1CC-4E9D-AD3A-56F82563B907}" dt="2025-06-16T11:44:59.607" v="578" actId="20577"/>
        <pc:sldMkLst>
          <pc:docMk/>
          <pc:sldMk cId="0" sldId="272"/>
        </pc:sldMkLst>
        <pc:spChg chg="mod">
          <ac:chgData name="Beza Mesfin" userId="4d24dfd7-f175-4e7b-a816-94abd2b81078" providerId="ADAL" clId="{E2583D41-B1CC-4E9D-AD3A-56F82563B907}" dt="2025-06-16T11:44:59.607" v="578" actId="20577"/>
          <ac:spMkLst>
            <pc:docMk/>
            <pc:sldMk cId="0" sldId="272"/>
            <ac:spMk id="17" creationId="{00000000-0000-0000-0000-000000000000}"/>
          </ac:spMkLst>
        </pc:spChg>
      </pc:sldChg>
      <pc:sldChg chg="modSp mod modNotesTx">
        <pc:chgData name="Beza Mesfin" userId="4d24dfd7-f175-4e7b-a816-94abd2b81078" providerId="ADAL" clId="{E2583D41-B1CC-4E9D-AD3A-56F82563B907}" dt="2025-06-16T07:32:08.372" v="180" actId="20577"/>
        <pc:sldMkLst>
          <pc:docMk/>
          <pc:sldMk cId="0" sldId="273"/>
        </pc:sldMkLst>
        <pc:spChg chg="mod">
          <ac:chgData name="Beza Mesfin" userId="4d24dfd7-f175-4e7b-a816-94abd2b81078" providerId="ADAL" clId="{E2583D41-B1CC-4E9D-AD3A-56F82563B907}" dt="2025-06-16T06:43:59.103" v="108" actId="20577"/>
          <ac:spMkLst>
            <pc:docMk/>
            <pc:sldMk cId="0" sldId="273"/>
            <ac:spMk id="17" creationId="{00000000-0000-0000-0000-000000000000}"/>
          </ac:spMkLst>
        </pc:spChg>
      </pc:sldChg>
      <pc:sldChg chg="modSp mod modNotesTx">
        <pc:chgData name="Beza Mesfin" userId="4d24dfd7-f175-4e7b-a816-94abd2b81078" providerId="ADAL" clId="{E2583D41-B1CC-4E9D-AD3A-56F82563B907}" dt="2025-06-16T07:33:48.423" v="181" actId="20577"/>
        <pc:sldMkLst>
          <pc:docMk/>
          <pc:sldMk cId="0" sldId="274"/>
        </pc:sldMkLst>
        <pc:spChg chg="mod">
          <ac:chgData name="Beza Mesfin" userId="4d24dfd7-f175-4e7b-a816-94abd2b81078" providerId="ADAL" clId="{E2583D41-B1CC-4E9D-AD3A-56F82563B907}" dt="2025-06-16T07:29:41.680" v="179" actId="20577"/>
          <ac:spMkLst>
            <pc:docMk/>
            <pc:sldMk cId="0" sldId="274"/>
            <ac:spMk id="1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16.06.2025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772104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FTs like precision agriculture, remote sensing &amp; AI-powered forming equipment can help increase agricultural productivity in LDCs. This can improve </a:t>
            </a:r>
            <a:r>
              <a:rPr lang="en-US" dirty="0" err="1"/>
              <a:t>fiid</a:t>
            </a:r>
            <a:r>
              <a:rPr lang="en-US" dirty="0"/>
              <a:t> security &amp; contribute to the achievement of SDG 2 (Zero Hunger). 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607337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765177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2558594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7574607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2504672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4644258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0623993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2173083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0153080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899108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995584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773764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434267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754436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814955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098932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565683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765052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streamlit.io/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12" Type="http://schemas.openxmlformats.org/officeDocument/2006/relationships/hyperlink" Target="https://textblob.readthedocs.io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hyperlink" Target="https://cloud.google.com/ai/generative-ai" TargetMode="External"/><Relationship Id="rId5" Type="http://schemas.openxmlformats.org/officeDocument/2006/relationships/image" Target="../media/image3.png"/><Relationship Id="rId10" Type="http://schemas.openxmlformats.org/officeDocument/2006/relationships/hyperlink" Target="https://docs.pinecone.io/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python.langchain.com/docs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4478" y="2009620"/>
            <a:ext cx="18216278" cy="8300526"/>
            <a:chOff x="0" y="0"/>
            <a:chExt cx="24451938" cy="11067368"/>
          </a:xfrm>
        </p:grpSpPr>
        <p:sp>
          <p:nvSpPr>
            <p:cNvPr id="3" name="Freeform 3" descr="A person sitting at a desk using a computer  Description automatically generated"/>
            <p:cNvSpPr/>
            <p:nvPr/>
          </p:nvSpPr>
          <p:spPr>
            <a:xfrm>
              <a:off x="0" y="0"/>
              <a:ext cx="24451945" cy="11067415"/>
            </a:xfrm>
            <a:custGeom>
              <a:avLst/>
              <a:gdLst/>
              <a:ahLst/>
              <a:cxnLst/>
              <a:rect l="l" t="t" r="r" b="b"/>
              <a:pathLst>
                <a:path w="24451945" h="11067415">
                  <a:moveTo>
                    <a:pt x="0" y="0"/>
                  </a:moveTo>
                  <a:lnTo>
                    <a:pt x="24451945" y="0"/>
                  </a:lnTo>
                  <a:lnTo>
                    <a:pt x="24451945" y="11067415"/>
                  </a:lnTo>
                  <a:lnTo>
                    <a:pt x="0" y="11067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9" t="-195" r="-6250" b="-5634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4478" y="2013879"/>
            <a:ext cx="18324700" cy="8321702"/>
            <a:chOff x="0" y="0"/>
            <a:chExt cx="24432934" cy="11095602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24407495" cy="11070209"/>
            </a:xfrm>
            <a:custGeom>
              <a:avLst/>
              <a:gdLst/>
              <a:ahLst/>
              <a:cxnLst/>
              <a:rect l="l" t="t" r="r" b="b"/>
              <a:pathLst>
                <a:path w="24407495" h="11070209">
                  <a:moveTo>
                    <a:pt x="0" y="0"/>
                  </a:moveTo>
                  <a:lnTo>
                    <a:pt x="24407495" y="0"/>
                  </a:lnTo>
                  <a:lnTo>
                    <a:pt x="24407495" y="11070209"/>
                  </a:lnTo>
                  <a:lnTo>
                    <a:pt x="0" y="11070209"/>
                  </a:lnTo>
                  <a:close/>
                </a:path>
              </a:pathLst>
            </a:custGeom>
            <a:solidFill>
              <a:srgbClr val="4617D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5127473" y="572394"/>
            <a:ext cx="1777568" cy="877906"/>
            <a:chOff x="0" y="0"/>
            <a:chExt cx="2370090" cy="1170542"/>
          </a:xfrm>
        </p:grpSpPr>
        <p:sp>
          <p:nvSpPr>
            <p:cNvPr id="7" name="Freeform 7" descr="Picture 7"/>
            <p:cNvSpPr/>
            <p:nvPr/>
          </p:nvSpPr>
          <p:spPr>
            <a:xfrm>
              <a:off x="0" y="0"/>
              <a:ext cx="2370074" cy="1170559"/>
            </a:xfrm>
            <a:custGeom>
              <a:avLst/>
              <a:gdLst/>
              <a:ahLst/>
              <a:cxnLst/>
              <a:rect l="l" t="t" r="r" b="b"/>
              <a:pathLst>
                <a:path w="2370074" h="1170559">
                  <a:moveTo>
                    <a:pt x="0" y="0"/>
                  </a:moveTo>
                  <a:lnTo>
                    <a:pt x="2370074" y="0"/>
                  </a:lnTo>
                  <a:lnTo>
                    <a:pt x="2370074" y="1170559"/>
                  </a:lnTo>
                  <a:lnTo>
                    <a:pt x="0" y="1170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61" r="-562" b="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445664" y="434190"/>
            <a:ext cx="1458211" cy="1119732"/>
            <a:chOff x="0" y="0"/>
            <a:chExt cx="1944282" cy="1492976"/>
          </a:xfrm>
        </p:grpSpPr>
        <p:sp>
          <p:nvSpPr>
            <p:cNvPr id="9" name="Freeform 9" descr="Picture 9"/>
            <p:cNvSpPr/>
            <p:nvPr/>
          </p:nvSpPr>
          <p:spPr>
            <a:xfrm>
              <a:off x="0" y="0"/>
              <a:ext cx="1944243" cy="1493012"/>
            </a:xfrm>
            <a:custGeom>
              <a:avLst/>
              <a:gdLst/>
              <a:ahLst/>
              <a:cxnLst/>
              <a:rect l="l" t="t" r="r" b="b"/>
              <a:pathLst>
                <a:path w="1944243" h="1493012">
                  <a:moveTo>
                    <a:pt x="0" y="0"/>
                  </a:moveTo>
                  <a:lnTo>
                    <a:pt x="1944243" y="0"/>
                  </a:lnTo>
                  <a:lnTo>
                    <a:pt x="1944243" y="1493012"/>
                  </a:lnTo>
                  <a:lnTo>
                    <a:pt x="0" y="14930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7" r="-109" b="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7201592" y="146404"/>
            <a:ext cx="808054" cy="1617030"/>
            <a:chOff x="0" y="0"/>
            <a:chExt cx="1077406" cy="2156040"/>
          </a:xfrm>
        </p:grpSpPr>
        <p:sp>
          <p:nvSpPr>
            <p:cNvPr id="11" name="Freeform 11" descr="pasted-movie.png"/>
            <p:cNvSpPr/>
            <p:nvPr/>
          </p:nvSpPr>
          <p:spPr>
            <a:xfrm>
              <a:off x="0" y="0"/>
              <a:ext cx="1077468" cy="2156079"/>
            </a:xfrm>
            <a:custGeom>
              <a:avLst/>
              <a:gdLst/>
              <a:ahLst/>
              <a:cxnLst/>
              <a:rect l="l" t="t" r="r" b="b"/>
              <a:pathLst>
                <a:path w="1077468" h="2156079">
                  <a:moveTo>
                    <a:pt x="0" y="0"/>
                  </a:moveTo>
                  <a:lnTo>
                    <a:pt x="1077468" y="0"/>
                  </a:lnTo>
                  <a:lnTo>
                    <a:pt x="1077468" y="2156079"/>
                  </a:lnTo>
                  <a:lnTo>
                    <a:pt x="0" y="2156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604" r="5" b="-60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1943321" y="366993"/>
            <a:ext cx="1380389" cy="1175602"/>
            <a:chOff x="0" y="0"/>
            <a:chExt cx="1840518" cy="1567470"/>
          </a:xfrm>
        </p:grpSpPr>
        <p:sp>
          <p:nvSpPr>
            <p:cNvPr id="13" name="Freeform 13" descr="pasted-movie.png"/>
            <p:cNvSpPr/>
            <p:nvPr/>
          </p:nvSpPr>
          <p:spPr>
            <a:xfrm>
              <a:off x="0" y="0"/>
              <a:ext cx="1840484" cy="1567434"/>
            </a:xfrm>
            <a:custGeom>
              <a:avLst/>
              <a:gdLst/>
              <a:ahLst/>
              <a:cxnLst/>
              <a:rect l="l" t="t" r="r" b="b"/>
              <a:pathLst>
                <a:path w="1840484" h="1567434">
                  <a:moveTo>
                    <a:pt x="0" y="0"/>
                  </a:moveTo>
                  <a:lnTo>
                    <a:pt x="1840484" y="0"/>
                  </a:lnTo>
                  <a:lnTo>
                    <a:pt x="1840484" y="1567434"/>
                  </a:lnTo>
                  <a:lnTo>
                    <a:pt x="0" y="1567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9378" t="-31606" r="-19623" b="-3160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5003453" y="7913580"/>
            <a:ext cx="3394872" cy="2414976"/>
            <a:chOff x="0" y="0"/>
            <a:chExt cx="4526496" cy="3219968"/>
          </a:xfrm>
        </p:grpSpPr>
        <p:sp>
          <p:nvSpPr>
            <p:cNvPr id="15" name="Freeform 15" descr="Image"/>
            <p:cNvSpPr/>
            <p:nvPr/>
          </p:nvSpPr>
          <p:spPr>
            <a:xfrm>
              <a:off x="0" y="0"/>
              <a:ext cx="4526534" cy="3219958"/>
            </a:xfrm>
            <a:custGeom>
              <a:avLst/>
              <a:gdLst/>
              <a:ahLst/>
              <a:cxnLst/>
              <a:rect l="l" t="t" r="r" b="b"/>
              <a:pathLst>
                <a:path w="4526534" h="3219958">
                  <a:moveTo>
                    <a:pt x="0" y="0"/>
                  </a:moveTo>
                  <a:lnTo>
                    <a:pt x="4526534" y="0"/>
                  </a:lnTo>
                  <a:lnTo>
                    <a:pt x="4526534" y="3219958"/>
                  </a:lnTo>
                  <a:lnTo>
                    <a:pt x="0" y="32199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173" r="-16160" b="-5143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028700" y="3342267"/>
            <a:ext cx="6093074" cy="5916033"/>
            <a:chOff x="0" y="0"/>
            <a:chExt cx="8506940" cy="8259762"/>
          </a:xfrm>
        </p:grpSpPr>
        <p:sp>
          <p:nvSpPr>
            <p:cNvPr id="17" name="Freeform 17" descr="Image"/>
            <p:cNvSpPr/>
            <p:nvPr/>
          </p:nvSpPr>
          <p:spPr>
            <a:xfrm>
              <a:off x="0" y="0"/>
              <a:ext cx="8506968" cy="8259699"/>
            </a:xfrm>
            <a:custGeom>
              <a:avLst/>
              <a:gdLst/>
              <a:ahLst/>
              <a:cxnLst/>
              <a:rect l="l" t="t" r="r" b="b"/>
              <a:pathLst>
                <a:path w="8506968" h="8259699">
                  <a:moveTo>
                    <a:pt x="0" y="0"/>
                  </a:moveTo>
                  <a:lnTo>
                    <a:pt x="8506968" y="0"/>
                  </a:lnTo>
                  <a:lnTo>
                    <a:pt x="8506968" y="8259699"/>
                  </a:lnTo>
                  <a:lnTo>
                    <a:pt x="0" y="82596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15" b="-1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709228" y="3737753"/>
            <a:ext cx="11147065" cy="1702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62"/>
              </a:lnSpc>
            </a:pPr>
            <a:r>
              <a:rPr lang="en-US" sz="5635" b="1" spc="22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Bold"/>
                <a:sym typeface="Merriweather Sans Bold"/>
              </a:rPr>
              <a:t>CLINICAL DECISION SUPPORT SYSTEM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561205" y="7154281"/>
            <a:ext cx="4172489" cy="2400185"/>
            <a:chOff x="0" y="-1455335"/>
            <a:chExt cx="5563318" cy="320024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303326" cy="1744912"/>
            </a:xfrm>
            <a:custGeom>
              <a:avLst/>
              <a:gdLst/>
              <a:ahLst/>
              <a:cxnLst/>
              <a:rect l="l" t="t" r="r" b="b"/>
              <a:pathLst>
                <a:path w="4303326" h="1744912">
                  <a:moveTo>
                    <a:pt x="0" y="0"/>
                  </a:moveTo>
                  <a:lnTo>
                    <a:pt x="4303326" y="0"/>
                  </a:lnTo>
                  <a:lnTo>
                    <a:pt x="4303326" y="1744912"/>
                  </a:lnTo>
                  <a:lnTo>
                    <a:pt x="0" y="17449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259993" y="-1455335"/>
              <a:ext cx="4303325" cy="174491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879"/>
                </a:lnSpc>
              </a:pPr>
              <a:r>
                <a:rPr lang="en-US" sz="2800" spc="9" dirty="0">
                  <a:solidFill>
                    <a:srgbClr val="FEFFF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erriweather Sans Light"/>
                  <a:sym typeface="Merriweather Sans Light"/>
                </a:rPr>
                <a:t>Group 1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8333647" y="5807446"/>
            <a:ext cx="7682609" cy="1671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45"/>
              </a:lnSpc>
            </a:pPr>
            <a:r>
              <a:rPr lang="en-US" sz="3300" spc="177" dirty="0">
                <a:solidFill>
                  <a:srgbClr val="FEFFF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Gotham"/>
                <a:sym typeface="Gotham"/>
              </a:rPr>
              <a:t>Using Retrieval-Augmented Generation (RAG)</a:t>
            </a:r>
          </a:p>
          <a:p>
            <a:pPr algn="ctr">
              <a:lnSpc>
                <a:spcPts val="4445"/>
              </a:lnSpc>
              <a:spcBef>
                <a:spcPct val="0"/>
              </a:spcBef>
            </a:pPr>
            <a:endParaRPr lang="en-US" sz="3300" spc="177" dirty="0">
              <a:solidFill>
                <a:srgbClr val="FEFFFE"/>
              </a:solidFill>
              <a:latin typeface="Gotham"/>
              <a:ea typeface="Gotham"/>
              <a:cs typeface="Gotham"/>
              <a:sym typeface="Gotha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82956" y="744174"/>
            <a:ext cx="2921214" cy="248720"/>
            <a:chOff x="0" y="0"/>
            <a:chExt cx="3894952" cy="331626"/>
          </a:xfrm>
        </p:grpSpPr>
        <p:sp>
          <p:nvSpPr>
            <p:cNvPr id="3" name="Freeform 3" descr="Image"/>
            <p:cNvSpPr/>
            <p:nvPr/>
          </p:nvSpPr>
          <p:spPr>
            <a:xfrm>
              <a:off x="0" y="0"/>
              <a:ext cx="3894963" cy="331597"/>
            </a:xfrm>
            <a:custGeom>
              <a:avLst/>
              <a:gdLst/>
              <a:ahLst/>
              <a:cxnLst/>
              <a:rect l="l" t="t" r="r" b="b"/>
              <a:pathLst>
                <a:path w="3894963" h="331597">
                  <a:moveTo>
                    <a:pt x="0" y="0"/>
                  </a:moveTo>
                  <a:lnTo>
                    <a:pt x="3894963" y="0"/>
                  </a:lnTo>
                  <a:lnTo>
                    <a:pt x="3894963" y="331597"/>
                  </a:lnTo>
                  <a:lnTo>
                    <a:pt x="0" y="331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067" r="-2067" b="-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5222434" y="427439"/>
            <a:ext cx="1580448" cy="780909"/>
            <a:chOff x="0" y="0"/>
            <a:chExt cx="2107264" cy="1041212"/>
          </a:xfrm>
        </p:grpSpPr>
        <p:sp>
          <p:nvSpPr>
            <p:cNvPr id="5" name="Freeform 5" descr="Picture 7"/>
            <p:cNvSpPr/>
            <p:nvPr/>
          </p:nvSpPr>
          <p:spPr>
            <a:xfrm>
              <a:off x="0" y="0"/>
              <a:ext cx="2107311" cy="1041273"/>
            </a:xfrm>
            <a:custGeom>
              <a:avLst/>
              <a:gdLst/>
              <a:ahLst/>
              <a:cxnLst/>
              <a:rect l="l" t="t" r="r" b="b"/>
              <a:pathLst>
                <a:path w="2107311" h="1041273">
                  <a:moveTo>
                    <a:pt x="0" y="0"/>
                  </a:moveTo>
                  <a:lnTo>
                    <a:pt x="2107311" y="0"/>
                  </a:lnTo>
                  <a:lnTo>
                    <a:pt x="2107311" y="1041273"/>
                  </a:lnTo>
                  <a:lnTo>
                    <a:pt x="0" y="1041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84" r="-582" b="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3800587" y="338836"/>
            <a:ext cx="1234639" cy="941733"/>
            <a:chOff x="0" y="0"/>
            <a:chExt cx="1646186" cy="1255644"/>
          </a:xfrm>
        </p:grpSpPr>
        <p:sp>
          <p:nvSpPr>
            <p:cNvPr id="7" name="Freeform 7" descr="Picture 9"/>
            <p:cNvSpPr/>
            <p:nvPr/>
          </p:nvSpPr>
          <p:spPr>
            <a:xfrm>
              <a:off x="0" y="0"/>
              <a:ext cx="1646174" cy="1255649"/>
            </a:xfrm>
            <a:custGeom>
              <a:avLst/>
              <a:gdLst/>
              <a:ahLst/>
              <a:cxnLst/>
              <a:rect l="l" t="t" r="r" b="b"/>
              <a:pathLst>
                <a:path w="1646174" h="1255649">
                  <a:moveTo>
                    <a:pt x="0" y="0"/>
                  </a:moveTo>
                  <a:lnTo>
                    <a:pt x="1646174" y="0"/>
                  </a:lnTo>
                  <a:lnTo>
                    <a:pt x="1646174" y="1255649"/>
                  </a:lnTo>
                  <a:lnTo>
                    <a:pt x="0" y="1255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27" b="-22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7000025" y="270560"/>
            <a:ext cx="534549" cy="1094670"/>
            <a:chOff x="0" y="0"/>
            <a:chExt cx="712732" cy="14595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12724" cy="1459611"/>
            </a:xfrm>
            <a:custGeom>
              <a:avLst/>
              <a:gdLst/>
              <a:ahLst/>
              <a:cxnLst/>
              <a:rect l="l" t="t" r="r" b="b"/>
              <a:pathLst>
                <a:path w="712724" h="1459611">
                  <a:moveTo>
                    <a:pt x="0" y="0"/>
                  </a:moveTo>
                  <a:lnTo>
                    <a:pt x="712724" y="0"/>
                  </a:lnTo>
                  <a:lnTo>
                    <a:pt x="712724" y="1459611"/>
                  </a:lnTo>
                  <a:lnTo>
                    <a:pt x="0" y="14596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1113" b="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2595394" y="338836"/>
            <a:ext cx="1008050" cy="864211"/>
            <a:chOff x="0" y="0"/>
            <a:chExt cx="1344066" cy="115228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44041" cy="1152271"/>
            </a:xfrm>
            <a:custGeom>
              <a:avLst/>
              <a:gdLst/>
              <a:ahLst/>
              <a:cxnLst/>
              <a:rect l="l" t="t" r="r" b="b"/>
              <a:pathLst>
                <a:path w="1344041" h="1152271">
                  <a:moveTo>
                    <a:pt x="0" y="0"/>
                  </a:moveTo>
                  <a:lnTo>
                    <a:pt x="1344041" y="0"/>
                  </a:lnTo>
                  <a:lnTo>
                    <a:pt x="1344041" y="1152271"/>
                  </a:lnTo>
                  <a:lnTo>
                    <a:pt x="0" y="1152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9507" t="-31606" r="-20418" b="-3160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3605" y="9985086"/>
            <a:ext cx="18342351" cy="384878"/>
            <a:chOff x="0" y="0"/>
            <a:chExt cx="24456468" cy="513170"/>
          </a:xfrm>
        </p:grpSpPr>
        <p:sp>
          <p:nvSpPr>
            <p:cNvPr id="13" name="Freeform 13"/>
            <p:cNvSpPr/>
            <p:nvPr/>
          </p:nvSpPr>
          <p:spPr>
            <a:xfrm>
              <a:off x="12700" y="12700"/>
              <a:ext cx="24431117" cy="487807"/>
            </a:xfrm>
            <a:custGeom>
              <a:avLst/>
              <a:gdLst/>
              <a:ahLst/>
              <a:cxnLst/>
              <a:rect l="l" t="t" r="r" b="b"/>
              <a:pathLst>
                <a:path w="24431117" h="487807">
                  <a:moveTo>
                    <a:pt x="0" y="0"/>
                  </a:moveTo>
                  <a:lnTo>
                    <a:pt x="24431117" y="0"/>
                  </a:lnTo>
                  <a:lnTo>
                    <a:pt x="24431117" y="487807"/>
                  </a:lnTo>
                  <a:lnTo>
                    <a:pt x="0" y="487807"/>
                  </a:lnTo>
                  <a:close/>
                </a:path>
              </a:pathLst>
            </a:custGeom>
            <a:solidFill>
              <a:srgbClr val="4617D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82956" y="1365230"/>
            <a:ext cx="7328391" cy="1074539"/>
            <a:chOff x="0" y="0"/>
            <a:chExt cx="9771188" cy="143271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771188" cy="1432719"/>
            </a:xfrm>
            <a:custGeom>
              <a:avLst/>
              <a:gdLst/>
              <a:ahLst/>
              <a:cxnLst/>
              <a:rect l="l" t="t" r="r" b="b"/>
              <a:pathLst>
                <a:path w="9771188" h="1432719">
                  <a:moveTo>
                    <a:pt x="0" y="0"/>
                  </a:moveTo>
                  <a:lnTo>
                    <a:pt x="9771188" y="0"/>
                  </a:lnTo>
                  <a:lnTo>
                    <a:pt x="9771188" y="1432719"/>
                  </a:lnTo>
                  <a:lnTo>
                    <a:pt x="0" y="14327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47625"/>
              <a:ext cx="9771188" cy="138509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03"/>
                </a:lnSpc>
              </a:pPr>
              <a:r>
                <a:rPr lang="en-US" sz="4725" b="1" dirty="0">
                  <a:solidFill>
                    <a:srgbClr val="38383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erriweather Sans Bold"/>
                  <a:sym typeface="Merriweather Sans Bold"/>
                </a:rPr>
                <a:t>Data </a:t>
              </a:r>
              <a:r>
                <a:rPr lang="en-US" sz="4000" b="1" dirty="0">
                  <a:solidFill>
                    <a:srgbClr val="38383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erriweather Sans Bold"/>
                  <a:sym typeface="Merriweather Sans Bold"/>
                </a:rPr>
                <a:t>Collection</a:t>
              </a:r>
              <a:endParaRPr lang="en-US" sz="4725" b="1" dirty="0">
                <a:solidFill>
                  <a:srgbClr val="38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Bold"/>
                <a:sym typeface="Merriweather Sans Bold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62296" y="2563594"/>
            <a:ext cx="16938315" cy="6068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1393" lvl="1" indent="-335696" algn="l">
              <a:lnSpc>
                <a:spcPts val="3358"/>
              </a:lnSpc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Source: </a:t>
            </a:r>
            <a:r>
              <a:rPr 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17 annotated medical textbooks, as a text file</a:t>
            </a:r>
          </a:p>
          <a:p>
            <a:pPr marL="335697" lvl="1" algn="l">
              <a:lnSpc>
                <a:spcPts val="3358"/>
              </a:lnSpc>
            </a:pPr>
            <a:endParaRPr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erriweather Sans Light"/>
              <a:sym typeface="Merriweather Sans Light"/>
            </a:endParaRPr>
          </a:p>
          <a:p>
            <a:pPr marL="671393" lvl="1" indent="-335696" algn="l">
              <a:lnSpc>
                <a:spcPts val="3358"/>
              </a:lnSpc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Collection Process:</a:t>
            </a:r>
          </a:p>
          <a:p>
            <a:pPr marL="1342785" lvl="2" indent="-447595" algn="l">
              <a:lnSpc>
                <a:spcPts val="3358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Documents aggregated from open-access medical repositories </a:t>
            </a:r>
          </a:p>
          <a:p>
            <a:pPr marL="1342785" lvl="2" indent="-447595" algn="l">
              <a:lnSpc>
                <a:spcPts val="3358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Preprocessed using </a:t>
            </a:r>
            <a:r>
              <a:rPr lang="en-US" sz="24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gensim</a:t>
            </a:r>
            <a:r>
              <a:rPr 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 (tokenization) and </a:t>
            </a:r>
            <a:r>
              <a:rPr lang="en-US" sz="24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textblob</a:t>
            </a:r>
            <a:r>
              <a:rPr 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 (cleaning).</a:t>
            </a:r>
          </a:p>
          <a:p>
            <a:pPr marL="895190" lvl="2" algn="l">
              <a:lnSpc>
                <a:spcPts val="3358"/>
              </a:lnSpc>
            </a:pPr>
            <a:endParaRPr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erriweather Sans Light"/>
              <a:sym typeface="Merriweather Sans Light"/>
            </a:endParaRPr>
          </a:p>
          <a:p>
            <a:pPr marL="671393" lvl="1" indent="-335696" algn="l">
              <a:lnSpc>
                <a:spcPts val="3358"/>
              </a:lnSpc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Storage: </a:t>
            </a:r>
            <a:r>
              <a:rPr 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Documents embedded with sentence-transformers (all-MiniLM-L6-v2) and indexed in Pinecone (bot index).</a:t>
            </a:r>
          </a:p>
          <a:p>
            <a:pPr marL="335697" lvl="1" algn="l">
              <a:lnSpc>
                <a:spcPts val="3358"/>
              </a:lnSpc>
            </a:pPr>
            <a:endParaRPr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erriweather Sans Light"/>
              <a:sym typeface="Merriweather Sans Light"/>
            </a:endParaRPr>
          </a:p>
          <a:p>
            <a:pPr marL="671393" lvl="1" indent="-335696" algn="l">
              <a:lnSpc>
                <a:spcPts val="3358"/>
              </a:lnSpc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Volume: total </a:t>
            </a:r>
            <a:r>
              <a:rPr 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80 Mb dataset size.</a:t>
            </a:r>
          </a:p>
          <a:p>
            <a:pPr marL="335697" lvl="1" algn="l">
              <a:lnSpc>
                <a:spcPts val="3358"/>
              </a:lnSpc>
            </a:pPr>
            <a:endParaRPr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erriweather Sans Light"/>
              <a:sym typeface="Merriweather Sans Light"/>
            </a:endParaRPr>
          </a:p>
          <a:p>
            <a:pPr marL="671393" lvl="1" indent="-335696" algn="l">
              <a:lnSpc>
                <a:spcPts val="3358"/>
              </a:lnSpc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Ethical Considerations: </a:t>
            </a:r>
            <a:r>
              <a:rPr 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Ensured no personal health information (PHI) is included to comply with privacy regulations.</a:t>
            </a:r>
          </a:p>
          <a:p>
            <a:pPr algn="l">
              <a:lnSpc>
                <a:spcPts val="3358"/>
              </a:lnSpc>
            </a:pPr>
            <a:endParaRPr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erriweather Sans Light"/>
              <a:sym typeface="Merriweather Sans Light"/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82956" y="744174"/>
            <a:ext cx="2921214" cy="248720"/>
            <a:chOff x="0" y="0"/>
            <a:chExt cx="3894952" cy="331626"/>
          </a:xfrm>
        </p:grpSpPr>
        <p:sp>
          <p:nvSpPr>
            <p:cNvPr id="3" name="Freeform 3" descr="Image"/>
            <p:cNvSpPr/>
            <p:nvPr/>
          </p:nvSpPr>
          <p:spPr>
            <a:xfrm>
              <a:off x="0" y="0"/>
              <a:ext cx="3894963" cy="331597"/>
            </a:xfrm>
            <a:custGeom>
              <a:avLst/>
              <a:gdLst/>
              <a:ahLst/>
              <a:cxnLst/>
              <a:rect l="l" t="t" r="r" b="b"/>
              <a:pathLst>
                <a:path w="3894963" h="331597">
                  <a:moveTo>
                    <a:pt x="0" y="0"/>
                  </a:moveTo>
                  <a:lnTo>
                    <a:pt x="3894963" y="0"/>
                  </a:lnTo>
                  <a:lnTo>
                    <a:pt x="3894963" y="331597"/>
                  </a:lnTo>
                  <a:lnTo>
                    <a:pt x="0" y="331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067" r="-2067" b="-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5222434" y="427439"/>
            <a:ext cx="1580448" cy="780909"/>
            <a:chOff x="0" y="0"/>
            <a:chExt cx="2107264" cy="1041212"/>
          </a:xfrm>
        </p:grpSpPr>
        <p:sp>
          <p:nvSpPr>
            <p:cNvPr id="5" name="Freeform 5" descr="Picture 7"/>
            <p:cNvSpPr/>
            <p:nvPr/>
          </p:nvSpPr>
          <p:spPr>
            <a:xfrm>
              <a:off x="0" y="0"/>
              <a:ext cx="2107311" cy="1041273"/>
            </a:xfrm>
            <a:custGeom>
              <a:avLst/>
              <a:gdLst/>
              <a:ahLst/>
              <a:cxnLst/>
              <a:rect l="l" t="t" r="r" b="b"/>
              <a:pathLst>
                <a:path w="2107311" h="1041273">
                  <a:moveTo>
                    <a:pt x="0" y="0"/>
                  </a:moveTo>
                  <a:lnTo>
                    <a:pt x="2107311" y="0"/>
                  </a:lnTo>
                  <a:lnTo>
                    <a:pt x="2107311" y="1041273"/>
                  </a:lnTo>
                  <a:lnTo>
                    <a:pt x="0" y="1041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84" r="-582" b="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3800587" y="338836"/>
            <a:ext cx="1234639" cy="941733"/>
            <a:chOff x="0" y="0"/>
            <a:chExt cx="1646186" cy="1255644"/>
          </a:xfrm>
        </p:grpSpPr>
        <p:sp>
          <p:nvSpPr>
            <p:cNvPr id="7" name="Freeform 7" descr="Picture 9"/>
            <p:cNvSpPr/>
            <p:nvPr/>
          </p:nvSpPr>
          <p:spPr>
            <a:xfrm>
              <a:off x="0" y="0"/>
              <a:ext cx="1646174" cy="1255649"/>
            </a:xfrm>
            <a:custGeom>
              <a:avLst/>
              <a:gdLst/>
              <a:ahLst/>
              <a:cxnLst/>
              <a:rect l="l" t="t" r="r" b="b"/>
              <a:pathLst>
                <a:path w="1646174" h="1255649">
                  <a:moveTo>
                    <a:pt x="0" y="0"/>
                  </a:moveTo>
                  <a:lnTo>
                    <a:pt x="1646174" y="0"/>
                  </a:lnTo>
                  <a:lnTo>
                    <a:pt x="1646174" y="1255649"/>
                  </a:lnTo>
                  <a:lnTo>
                    <a:pt x="0" y="1255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27" b="-22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7000025" y="270560"/>
            <a:ext cx="534549" cy="1094670"/>
            <a:chOff x="0" y="0"/>
            <a:chExt cx="712732" cy="14595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12724" cy="1459611"/>
            </a:xfrm>
            <a:custGeom>
              <a:avLst/>
              <a:gdLst/>
              <a:ahLst/>
              <a:cxnLst/>
              <a:rect l="l" t="t" r="r" b="b"/>
              <a:pathLst>
                <a:path w="712724" h="1459611">
                  <a:moveTo>
                    <a:pt x="0" y="0"/>
                  </a:moveTo>
                  <a:lnTo>
                    <a:pt x="712724" y="0"/>
                  </a:lnTo>
                  <a:lnTo>
                    <a:pt x="712724" y="1459611"/>
                  </a:lnTo>
                  <a:lnTo>
                    <a:pt x="0" y="14596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1113" b="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2595394" y="338836"/>
            <a:ext cx="1008050" cy="864211"/>
            <a:chOff x="0" y="0"/>
            <a:chExt cx="1344066" cy="115228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44041" cy="1152271"/>
            </a:xfrm>
            <a:custGeom>
              <a:avLst/>
              <a:gdLst/>
              <a:ahLst/>
              <a:cxnLst/>
              <a:rect l="l" t="t" r="r" b="b"/>
              <a:pathLst>
                <a:path w="1344041" h="1152271">
                  <a:moveTo>
                    <a:pt x="0" y="0"/>
                  </a:moveTo>
                  <a:lnTo>
                    <a:pt x="1344041" y="0"/>
                  </a:lnTo>
                  <a:lnTo>
                    <a:pt x="1344041" y="1152271"/>
                  </a:lnTo>
                  <a:lnTo>
                    <a:pt x="0" y="1152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9507" t="-31606" r="-20418" b="-3160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3605" y="9985086"/>
            <a:ext cx="18342351" cy="384878"/>
            <a:chOff x="0" y="0"/>
            <a:chExt cx="24456468" cy="513170"/>
          </a:xfrm>
        </p:grpSpPr>
        <p:sp>
          <p:nvSpPr>
            <p:cNvPr id="13" name="Freeform 13"/>
            <p:cNvSpPr/>
            <p:nvPr/>
          </p:nvSpPr>
          <p:spPr>
            <a:xfrm>
              <a:off x="12700" y="12700"/>
              <a:ext cx="24431117" cy="487807"/>
            </a:xfrm>
            <a:custGeom>
              <a:avLst/>
              <a:gdLst/>
              <a:ahLst/>
              <a:cxnLst/>
              <a:rect l="l" t="t" r="r" b="b"/>
              <a:pathLst>
                <a:path w="24431117" h="487807">
                  <a:moveTo>
                    <a:pt x="0" y="0"/>
                  </a:moveTo>
                  <a:lnTo>
                    <a:pt x="24431117" y="0"/>
                  </a:lnTo>
                  <a:lnTo>
                    <a:pt x="24431117" y="487807"/>
                  </a:lnTo>
                  <a:lnTo>
                    <a:pt x="0" y="487807"/>
                  </a:lnTo>
                  <a:close/>
                </a:path>
              </a:pathLst>
            </a:custGeom>
            <a:solidFill>
              <a:srgbClr val="4617D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23410" y="1305119"/>
            <a:ext cx="17253689" cy="1527300"/>
            <a:chOff x="0" y="-851325"/>
            <a:chExt cx="23004918" cy="203639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2725187" cy="1185074"/>
            </a:xfrm>
            <a:custGeom>
              <a:avLst/>
              <a:gdLst/>
              <a:ahLst/>
              <a:cxnLst/>
              <a:rect l="l" t="t" r="r" b="b"/>
              <a:pathLst>
                <a:path w="22725187" h="1185074">
                  <a:moveTo>
                    <a:pt x="0" y="0"/>
                  </a:moveTo>
                  <a:lnTo>
                    <a:pt x="22725187" y="0"/>
                  </a:lnTo>
                  <a:lnTo>
                    <a:pt x="22725187" y="1185074"/>
                  </a:lnTo>
                  <a:lnTo>
                    <a:pt x="0" y="11850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79732" y="-851325"/>
              <a:ext cx="22725186" cy="112792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427"/>
                </a:lnSpc>
              </a:pPr>
              <a:r>
                <a:rPr lang="en-US" sz="4000" b="1" dirty="0">
                  <a:solidFill>
                    <a:srgbClr val="38383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erriweather Sans Bold"/>
                  <a:sym typeface="Merriweather Sans Bold"/>
                </a:rPr>
                <a:t>Exploratory Data Analysis and Feature Engineering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43007" y="2548240"/>
            <a:ext cx="16624289" cy="2022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Exploratory Data Analysis (EDA):</a:t>
            </a:r>
            <a:br>
              <a:rPr 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</a:br>
            <a:endParaRPr lang="en-US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erriweather Sans Light"/>
              <a:sym typeface="Merriweather Sans Light"/>
            </a:endParaRPr>
          </a:p>
          <a:p>
            <a:pPr marL="647700" lvl="1" indent="-323850" algn="l">
              <a:lnSpc>
                <a:spcPts val="324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Analyzed document length and vocabulary size, using </a:t>
            </a:r>
            <a:r>
              <a:rPr lang="en-US" sz="24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gensim</a:t>
            </a:r>
            <a:r>
              <a:rPr 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.</a:t>
            </a:r>
          </a:p>
          <a:p>
            <a:pPr marL="647700" lvl="1" indent="-323850" algn="l">
              <a:lnSpc>
                <a:spcPts val="324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Normalizing white spaces, converting text to lowercase, and removing punctuation to ensure consistency</a:t>
            </a:r>
          </a:p>
          <a:p>
            <a:pPr algn="l">
              <a:lnSpc>
                <a:spcPts val="3240"/>
              </a:lnSpc>
            </a:pPr>
            <a:endParaRPr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erriweather Sans Light"/>
              <a:sym typeface="Merriweather Sans Ligh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23410" y="4686300"/>
            <a:ext cx="16624289" cy="3253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algn="l">
              <a:lnSpc>
                <a:spcPts val="3240"/>
              </a:lnSpc>
            </a:pPr>
            <a:r>
              <a:rPr 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Feature Engineering:</a:t>
            </a:r>
          </a:p>
          <a:p>
            <a:pPr marL="323850" lvl="1" algn="l">
              <a:lnSpc>
                <a:spcPts val="3240"/>
              </a:lnSpc>
            </a:pPr>
            <a:endParaRPr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erriweather Sans Light"/>
              <a:sym typeface="Merriweather Sans Light"/>
            </a:endParaRPr>
          </a:p>
          <a:p>
            <a:pPr marL="1295400" lvl="2" indent="-431800" algn="l">
              <a:lnSpc>
                <a:spcPts val="3240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Converted documents to 384-dimensional embeddings using sentence-transformers.</a:t>
            </a:r>
          </a:p>
          <a:p>
            <a:pPr marL="1295400" lvl="2" indent="-431800" algn="l">
              <a:lnSpc>
                <a:spcPts val="3240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Chunked long documents into smaller segments (200 tokens) to fit Pinecone’s indexing limits.</a:t>
            </a:r>
          </a:p>
          <a:p>
            <a:pPr marL="1295400" lvl="2" indent="-431800" algn="l">
              <a:lnSpc>
                <a:spcPts val="3240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To avoid API rate limits, we implemented a batch uploading mechanism.</a:t>
            </a:r>
          </a:p>
          <a:p>
            <a:pPr marL="323850" lvl="1" algn="l">
              <a:lnSpc>
                <a:spcPts val="3240"/>
              </a:lnSpc>
            </a:pPr>
            <a:endParaRPr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erriweather Sans Light"/>
              <a:sym typeface="Merriweather Sans Light"/>
            </a:endParaRPr>
          </a:p>
          <a:p>
            <a:pPr marL="323850" lvl="1" algn="l">
              <a:lnSpc>
                <a:spcPts val="3240"/>
              </a:lnSpc>
            </a:pPr>
            <a:r>
              <a:rPr 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Tools: Jupyter notebooks and Google </a:t>
            </a:r>
            <a:r>
              <a:rPr lang="en-US" sz="24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Colab</a:t>
            </a:r>
            <a:r>
              <a:rPr 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 for EDA, as well as </a:t>
            </a:r>
            <a:r>
              <a:rPr lang="en-US" sz="24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tqdm</a:t>
            </a:r>
            <a:r>
              <a:rPr 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 for tracking preprocessing progress.</a:t>
            </a:r>
          </a:p>
          <a:p>
            <a:pPr algn="l">
              <a:lnSpc>
                <a:spcPts val="3240"/>
              </a:lnSpc>
            </a:pPr>
            <a:endParaRPr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erriweather Sans Light"/>
              <a:sym typeface="Merriweather Sans Light"/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82956" y="744174"/>
            <a:ext cx="2921214" cy="248720"/>
            <a:chOff x="0" y="0"/>
            <a:chExt cx="3894952" cy="331626"/>
          </a:xfrm>
        </p:grpSpPr>
        <p:sp>
          <p:nvSpPr>
            <p:cNvPr id="3" name="Freeform 3" descr="Image"/>
            <p:cNvSpPr/>
            <p:nvPr/>
          </p:nvSpPr>
          <p:spPr>
            <a:xfrm>
              <a:off x="0" y="0"/>
              <a:ext cx="3894963" cy="331597"/>
            </a:xfrm>
            <a:custGeom>
              <a:avLst/>
              <a:gdLst/>
              <a:ahLst/>
              <a:cxnLst/>
              <a:rect l="l" t="t" r="r" b="b"/>
              <a:pathLst>
                <a:path w="3894963" h="331597">
                  <a:moveTo>
                    <a:pt x="0" y="0"/>
                  </a:moveTo>
                  <a:lnTo>
                    <a:pt x="3894963" y="0"/>
                  </a:lnTo>
                  <a:lnTo>
                    <a:pt x="3894963" y="331597"/>
                  </a:lnTo>
                  <a:lnTo>
                    <a:pt x="0" y="331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067" r="-2067" b="-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5222434" y="427439"/>
            <a:ext cx="1580448" cy="780909"/>
            <a:chOff x="0" y="0"/>
            <a:chExt cx="2107264" cy="1041212"/>
          </a:xfrm>
        </p:grpSpPr>
        <p:sp>
          <p:nvSpPr>
            <p:cNvPr id="5" name="Freeform 5" descr="Picture 7"/>
            <p:cNvSpPr/>
            <p:nvPr/>
          </p:nvSpPr>
          <p:spPr>
            <a:xfrm>
              <a:off x="0" y="0"/>
              <a:ext cx="2107311" cy="1041273"/>
            </a:xfrm>
            <a:custGeom>
              <a:avLst/>
              <a:gdLst/>
              <a:ahLst/>
              <a:cxnLst/>
              <a:rect l="l" t="t" r="r" b="b"/>
              <a:pathLst>
                <a:path w="2107311" h="1041273">
                  <a:moveTo>
                    <a:pt x="0" y="0"/>
                  </a:moveTo>
                  <a:lnTo>
                    <a:pt x="2107311" y="0"/>
                  </a:lnTo>
                  <a:lnTo>
                    <a:pt x="2107311" y="1041273"/>
                  </a:lnTo>
                  <a:lnTo>
                    <a:pt x="0" y="1041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84" r="-582" b="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3800587" y="338836"/>
            <a:ext cx="1234639" cy="941733"/>
            <a:chOff x="0" y="0"/>
            <a:chExt cx="1646186" cy="1255644"/>
          </a:xfrm>
        </p:grpSpPr>
        <p:sp>
          <p:nvSpPr>
            <p:cNvPr id="7" name="Freeform 7" descr="Picture 9"/>
            <p:cNvSpPr/>
            <p:nvPr/>
          </p:nvSpPr>
          <p:spPr>
            <a:xfrm>
              <a:off x="0" y="0"/>
              <a:ext cx="1646174" cy="1255649"/>
            </a:xfrm>
            <a:custGeom>
              <a:avLst/>
              <a:gdLst/>
              <a:ahLst/>
              <a:cxnLst/>
              <a:rect l="l" t="t" r="r" b="b"/>
              <a:pathLst>
                <a:path w="1646174" h="1255649">
                  <a:moveTo>
                    <a:pt x="0" y="0"/>
                  </a:moveTo>
                  <a:lnTo>
                    <a:pt x="1646174" y="0"/>
                  </a:lnTo>
                  <a:lnTo>
                    <a:pt x="1646174" y="1255649"/>
                  </a:lnTo>
                  <a:lnTo>
                    <a:pt x="0" y="1255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27" b="-22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7000025" y="270560"/>
            <a:ext cx="534549" cy="1094670"/>
            <a:chOff x="0" y="0"/>
            <a:chExt cx="712732" cy="14595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12724" cy="1459611"/>
            </a:xfrm>
            <a:custGeom>
              <a:avLst/>
              <a:gdLst/>
              <a:ahLst/>
              <a:cxnLst/>
              <a:rect l="l" t="t" r="r" b="b"/>
              <a:pathLst>
                <a:path w="712724" h="1459611">
                  <a:moveTo>
                    <a:pt x="0" y="0"/>
                  </a:moveTo>
                  <a:lnTo>
                    <a:pt x="712724" y="0"/>
                  </a:lnTo>
                  <a:lnTo>
                    <a:pt x="712724" y="1459611"/>
                  </a:lnTo>
                  <a:lnTo>
                    <a:pt x="0" y="14596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1113" b="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2595394" y="338836"/>
            <a:ext cx="1008050" cy="864211"/>
            <a:chOff x="0" y="0"/>
            <a:chExt cx="1344066" cy="115228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44041" cy="1152271"/>
            </a:xfrm>
            <a:custGeom>
              <a:avLst/>
              <a:gdLst/>
              <a:ahLst/>
              <a:cxnLst/>
              <a:rect l="l" t="t" r="r" b="b"/>
              <a:pathLst>
                <a:path w="1344041" h="1152271">
                  <a:moveTo>
                    <a:pt x="0" y="0"/>
                  </a:moveTo>
                  <a:lnTo>
                    <a:pt x="1344041" y="0"/>
                  </a:lnTo>
                  <a:lnTo>
                    <a:pt x="1344041" y="1152271"/>
                  </a:lnTo>
                  <a:lnTo>
                    <a:pt x="0" y="1152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9507" t="-31606" r="-20418" b="-3160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3605" y="9985086"/>
            <a:ext cx="18342351" cy="384878"/>
            <a:chOff x="0" y="0"/>
            <a:chExt cx="24456468" cy="513170"/>
          </a:xfrm>
        </p:grpSpPr>
        <p:sp>
          <p:nvSpPr>
            <p:cNvPr id="13" name="Freeform 13"/>
            <p:cNvSpPr/>
            <p:nvPr/>
          </p:nvSpPr>
          <p:spPr>
            <a:xfrm>
              <a:off x="12700" y="12700"/>
              <a:ext cx="24431117" cy="487807"/>
            </a:xfrm>
            <a:custGeom>
              <a:avLst/>
              <a:gdLst/>
              <a:ahLst/>
              <a:cxnLst/>
              <a:rect l="l" t="t" r="r" b="b"/>
              <a:pathLst>
                <a:path w="24431117" h="487807">
                  <a:moveTo>
                    <a:pt x="0" y="0"/>
                  </a:moveTo>
                  <a:lnTo>
                    <a:pt x="24431117" y="0"/>
                  </a:lnTo>
                  <a:lnTo>
                    <a:pt x="24431117" y="487807"/>
                  </a:lnTo>
                  <a:lnTo>
                    <a:pt x="0" y="487807"/>
                  </a:lnTo>
                  <a:close/>
                </a:path>
              </a:pathLst>
            </a:custGeom>
            <a:solidFill>
              <a:srgbClr val="4617D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01476" y="3037197"/>
            <a:ext cx="16091724" cy="2062653"/>
            <a:chOff x="0" y="0"/>
            <a:chExt cx="21455632" cy="2750204"/>
          </a:xfrm>
        </p:grpSpPr>
        <p:sp>
          <p:nvSpPr>
            <p:cNvPr id="15" name="Freeform 15"/>
            <p:cNvSpPr/>
            <p:nvPr/>
          </p:nvSpPr>
          <p:spPr>
            <a:xfrm>
              <a:off x="12700" y="12700"/>
              <a:ext cx="21430235" cy="2724785"/>
            </a:xfrm>
            <a:custGeom>
              <a:avLst/>
              <a:gdLst/>
              <a:ahLst/>
              <a:cxnLst/>
              <a:rect l="l" t="t" r="r" b="b"/>
              <a:pathLst>
                <a:path w="21430235" h="2724785">
                  <a:moveTo>
                    <a:pt x="0" y="0"/>
                  </a:moveTo>
                  <a:lnTo>
                    <a:pt x="21430235" y="0"/>
                  </a:lnTo>
                  <a:lnTo>
                    <a:pt x="21430235" y="2724785"/>
                  </a:lnTo>
                  <a:lnTo>
                    <a:pt x="0" y="2724785"/>
                  </a:lnTo>
                  <a:close/>
                </a:path>
              </a:pathLst>
            </a:custGeom>
            <a:solidFill>
              <a:srgbClr val="FE2E4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34373" y="3624120"/>
            <a:ext cx="15878034" cy="888806"/>
            <a:chOff x="0" y="0"/>
            <a:chExt cx="21170712" cy="118507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1170712" cy="1185074"/>
            </a:xfrm>
            <a:custGeom>
              <a:avLst/>
              <a:gdLst/>
              <a:ahLst/>
              <a:cxnLst/>
              <a:rect l="l" t="t" r="r" b="b"/>
              <a:pathLst>
                <a:path w="21170712" h="1185074">
                  <a:moveTo>
                    <a:pt x="0" y="0"/>
                  </a:moveTo>
                  <a:lnTo>
                    <a:pt x="21170712" y="0"/>
                  </a:lnTo>
                  <a:lnTo>
                    <a:pt x="21170712" y="1185074"/>
                  </a:lnTo>
                  <a:lnTo>
                    <a:pt x="0" y="11850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76200"/>
              <a:ext cx="21170712" cy="110887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480"/>
                </a:lnSpc>
              </a:pPr>
              <a:r>
                <a:rPr lang="en-US" sz="6000" b="1" spc="24">
                  <a:solidFill>
                    <a:srgbClr val="FEFFFE"/>
                  </a:solidFill>
                  <a:latin typeface="Merriweather Sans Bold"/>
                  <a:ea typeface="Merriweather Sans Bold"/>
                  <a:cs typeface="Merriweather Sans Bold"/>
                  <a:sym typeface="Merriweather Sans Bold"/>
                </a:rPr>
                <a:t>Model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82956" y="744174"/>
            <a:ext cx="2921214" cy="248720"/>
            <a:chOff x="0" y="0"/>
            <a:chExt cx="3894952" cy="331626"/>
          </a:xfrm>
        </p:grpSpPr>
        <p:sp>
          <p:nvSpPr>
            <p:cNvPr id="3" name="Freeform 3" descr="Image"/>
            <p:cNvSpPr/>
            <p:nvPr/>
          </p:nvSpPr>
          <p:spPr>
            <a:xfrm>
              <a:off x="0" y="0"/>
              <a:ext cx="3894963" cy="331597"/>
            </a:xfrm>
            <a:custGeom>
              <a:avLst/>
              <a:gdLst/>
              <a:ahLst/>
              <a:cxnLst/>
              <a:rect l="l" t="t" r="r" b="b"/>
              <a:pathLst>
                <a:path w="3894963" h="331597">
                  <a:moveTo>
                    <a:pt x="0" y="0"/>
                  </a:moveTo>
                  <a:lnTo>
                    <a:pt x="3894963" y="0"/>
                  </a:lnTo>
                  <a:lnTo>
                    <a:pt x="3894963" y="331597"/>
                  </a:lnTo>
                  <a:lnTo>
                    <a:pt x="0" y="331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067" r="-2067" b="-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5222434" y="427439"/>
            <a:ext cx="1580448" cy="780909"/>
            <a:chOff x="0" y="0"/>
            <a:chExt cx="2107264" cy="1041212"/>
          </a:xfrm>
        </p:grpSpPr>
        <p:sp>
          <p:nvSpPr>
            <p:cNvPr id="5" name="Freeform 5" descr="Picture 7"/>
            <p:cNvSpPr/>
            <p:nvPr/>
          </p:nvSpPr>
          <p:spPr>
            <a:xfrm>
              <a:off x="0" y="0"/>
              <a:ext cx="2107311" cy="1041273"/>
            </a:xfrm>
            <a:custGeom>
              <a:avLst/>
              <a:gdLst/>
              <a:ahLst/>
              <a:cxnLst/>
              <a:rect l="l" t="t" r="r" b="b"/>
              <a:pathLst>
                <a:path w="2107311" h="1041273">
                  <a:moveTo>
                    <a:pt x="0" y="0"/>
                  </a:moveTo>
                  <a:lnTo>
                    <a:pt x="2107311" y="0"/>
                  </a:lnTo>
                  <a:lnTo>
                    <a:pt x="2107311" y="1041273"/>
                  </a:lnTo>
                  <a:lnTo>
                    <a:pt x="0" y="1041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84" r="-582" b="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3800587" y="338836"/>
            <a:ext cx="1234639" cy="941733"/>
            <a:chOff x="0" y="0"/>
            <a:chExt cx="1646186" cy="1255644"/>
          </a:xfrm>
        </p:grpSpPr>
        <p:sp>
          <p:nvSpPr>
            <p:cNvPr id="7" name="Freeform 7" descr="Picture 9"/>
            <p:cNvSpPr/>
            <p:nvPr/>
          </p:nvSpPr>
          <p:spPr>
            <a:xfrm>
              <a:off x="0" y="0"/>
              <a:ext cx="1646174" cy="1255649"/>
            </a:xfrm>
            <a:custGeom>
              <a:avLst/>
              <a:gdLst/>
              <a:ahLst/>
              <a:cxnLst/>
              <a:rect l="l" t="t" r="r" b="b"/>
              <a:pathLst>
                <a:path w="1646174" h="1255649">
                  <a:moveTo>
                    <a:pt x="0" y="0"/>
                  </a:moveTo>
                  <a:lnTo>
                    <a:pt x="1646174" y="0"/>
                  </a:lnTo>
                  <a:lnTo>
                    <a:pt x="1646174" y="1255649"/>
                  </a:lnTo>
                  <a:lnTo>
                    <a:pt x="0" y="1255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27" b="-22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7000025" y="270560"/>
            <a:ext cx="534549" cy="1094670"/>
            <a:chOff x="0" y="0"/>
            <a:chExt cx="712732" cy="14595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12724" cy="1459611"/>
            </a:xfrm>
            <a:custGeom>
              <a:avLst/>
              <a:gdLst/>
              <a:ahLst/>
              <a:cxnLst/>
              <a:rect l="l" t="t" r="r" b="b"/>
              <a:pathLst>
                <a:path w="712724" h="1459611">
                  <a:moveTo>
                    <a:pt x="0" y="0"/>
                  </a:moveTo>
                  <a:lnTo>
                    <a:pt x="712724" y="0"/>
                  </a:lnTo>
                  <a:lnTo>
                    <a:pt x="712724" y="1459611"/>
                  </a:lnTo>
                  <a:lnTo>
                    <a:pt x="0" y="14596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1113" b="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2595394" y="338836"/>
            <a:ext cx="1008050" cy="864211"/>
            <a:chOff x="0" y="0"/>
            <a:chExt cx="1344066" cy="115228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44041" cy="1152271"/>
            </a:xfrm>
            <a:custGeom>
              <a:avLst/>
              <a:gdLst/>
              <a:ahLst/>
              <a:cxnLst/>
              <a:rect l="l" t="t" r="r" b="b"/>
              <a:pathLst>
                <a:path w="1344041" h="1152271">
                  <a:moveTo>
                    <a:pt x="0" y="0"/>
                  </a:moveTo>
                  <a:lnTo>
                    <a:pt x="1344041" y="0"/>
                  </a:lnTo>
                  <a:lnTo>
                    <a:pt x="1344041" y="1152271"/>
                  </a:lnTo>
                  <a:lnTo>
                    <a:pt x="0" y="1152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9507" t="-31606" r="-20418" b="-3160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3605" y="9985086"/>
            <a:ext cx="18342351" cy="384878"/>
            <a:chOff x="0" y="0"/>
            <a:chExt cx="24456468" cy="513170"/>
          </a:xfrm>
        </p:grpSpPr>
        <p:sp>
          <p:nvSpPr>
            <p:cNvPr id="13" name="Freeform 13"/>
            <p:cNvSpPr/>
            <p:nvPr/>
          </p:nvSpPr>
          <p:spPr>
            <a:xfrm>
              <a:off x="12700" y="12700"/>
              <a:ext cx="24431117" cy="487807"/>
            </a:xfrm>
            <a:custGeom>
              <a:avLst/>
              <a:gdLst/>
              <a:ahLst/>
              <a:cxnLst/>
              <a:rect l="l" t="t" r="r" b="b"/>
              <a:pathLst>
                <a:path w="24431117" h="487807">
                  <a:moveTo>
                    <a:pt x="0" y="0"/>
                  </a:moveTo>
                  <a:lnTo>
                    <a:pt x="24431117" y="0"/>
                  </a:lnTo>
                  <a:lnTo>
                    <a:pt x="24431117" y="487807"/>
                  </a:lnTo>
                  <a:lnTo>
                    <a:pt x="0" y="487807"/>
                  </a:lnTo>
                  <a:close/>
                </a:path>
              </a:pathLst>
            </a:custGeom>
            <a:solidFill>
              <a:srgbClr val="4617D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90685" y="1550792"/>
            <a:ext cx="17043890" cy="888806"/>
            <a:chOff x="0" y="0"/>
            <a:chExt cx="22725186" cy="118507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2725187" cy="1185074"/>
            </a:xfrm>
            <a:custGeom>
              <a:avLst/>
              <a:gdLst/>
              <a:ahLst/>
              <a:cxnLst/>
              <a:rect l="l" t="t" r="r" b="b"/>
              <a:pathLst>
                <a:path w="22725187" h="1185074">
                  <a:moveTo>
                    <a:pt x="0" y="0"/>
                  </a:moveTo>
                  <a:lnTo>
                    <a:pt x="22725187" y="0"/>
                  </a:lnTo>
                  <a:lnTo>
                    <a:pt x="22725187" y="1185074"/>
                  </a:lnTo>
                  <a:lnTo>
                    <a:pt x="0" y="11850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57150"/>
              <a:ext cx="22725186" cy="112792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427"/>
                </a:lnSpc>
              </a:pPr>
              <a:r>
                <a:rPr lang="en-US" sz="4000" b="1" dirty="0">
                  <a:solidFill>
                    <a:srgbClr val="38383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erriweather Sans Bold"/>
                  <a:sym typeface="Merriweather Sans Bold"/>
                </a:rPr>
                <a:t>Model Selection and Training 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82956" y="2744397"/>
            <a:ext cx="16340585" cy="2022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Model Architecture: RAG pipeline combining retrieval and generation.</a:t>
            </a:r>
          </a:p>
          <a:p>
            <a:pPr algn="l">
              <a:lnSpc>
                <a:spcPts val="3240"/>
              </a:lnSpc>
            </a:pPr>
            <a:endParaRPr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erriweather Sans Light"/>
              <a:sym typeface="Merriweather Sans Light"/>
            </a:endParaRPr>
          </a:p>
          <a:p>
            <a:pPr marL="647700" lvl="1" indent="-323850" algn="l">
              <a:lnSpc>
                <a:spcPts val="324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Retrieval: </a:t>
            </a:r>
            <a:r>
              <a:rPr lang="en-US" sz="24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PineconeVectorStore</a:t>
            </a:r>
            <a:r>
              <a:rPr 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 with sentence-transformers embeddings, similarity search (k=3).</a:t>
            </a:r>
          </a:p>
          <a:p>
            <a:pPr marL="647700" lvl="1" indent="-323850" algn="l">
              <a:lnSpc>
                <a:spcPts val="324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Generation: Google Gemini (gemini-1.5-flash) via </a:t>
            </a:r>
            <a:r>
              <a:rPr lang="en-US" sz="24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ChatGoogleGenerativeAI</a:t>
            </a:r>
            <a:endParaRPr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erriweather Sans Light"/>
              <a:sym typeface="Merriweather Sans Light"/>
            </a:endParaRPr>
          </a:p>
          <a:p>
            <a:pPr algn="l">
              <a:lnSpc>
                <a:spcPts val="3240"/>
              </a:lnSpc>
            </a:pPr>
            <a:endParaRPr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erriweather Sans Light"/>
              <a:sym typeface="Merriweather Sans Ligh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59440" y="6120391"/>
            <a:ext cx="16340585" cy="1612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324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Training: No local training required; used pre-trained all-MiniLM-L6-v2 for embeddings and </a:t>
            </a:r>
            <a:r>
              <a:rPr lang="en-US" sz="2800" dirty="0">
                <a:solidFill>
                  <a:srgbClr val="000000"/>
                </a:solidFill>
                <a:ea typeface="Microsoft YaHei" panose="020B0503020204020204" pitchFamily="34" charset="-122"/>
                <a:cs typeface="Merriweather Sans Light"/>
                <a:sym typeface="Merriweather Sans Light"/>
              </a:rPr>
              <a:t>Gemini’s</a:t>
            </a:r>
            <a:r>
              <a:rPr 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 </a:t>
            </a:r>
            <a:br>
              <a:rPr 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</a:br>
            <a:r>
              <a:rPr 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pre-trained Model.</a:t>
            </a:r>
          </a:p>
          <a:p>
            <a:pPr marL="647700" lvl="1" indent="-323850" algn="l">
              <a:lnSpc>
                <a:spcPts val="324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Configuration: System prompt enforces context-only responses with a medical disclaimer.</a:t>
            </a:r>
          </a:p>
          <a:p>
            <a:pPr algn="l">
              <a:lnSpc>
                <a:spcPts val="3240"/>
              </a:lnSpc>
            </a:pPr>
            <a:endParaRPr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erriweather Sans Light"/>
              <a:sym typeface="Merriweather Sans Ligh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9CFD05B-0A77-57C3-4648-F59744BCBE6C}"/>
              </a:ext>
            </a:extLst>
          </p:cNvPr>
          <p:cNvSpPr txBox="1"/>
          <p:nvPr/>
        </p:nvSpPr>
        <p:spPr>
          <a:xfrm>
            <a:off x="682956" y="5166633"/>
            <a:ext cx="915764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38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Bold"/>
                <a:sym typeface="Merriweather Sans Bold"/>
              </a:rPr>
              <a:t>Training</a:t>
            </a:r>
            <a:endParaRPr lang="en-US" sz="30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82956" y="744174"/>
            <a:ext cx="2921214" cy="248720"/>
            <a:chOff x="0" y="0"/>
            <a:chExt cx="3894952" cy="331626"/>
          </a:xfrm>
        </p:grpSpPr>
        <p:sp>
          <p:nvSpPr>
            <p:cNvPr id="3" name="Freeform 3" descr="Image"/>
            <p:cNvSpPr/>
            <p:nvPr/>
          </p:nvSpPr>
          <p:spPr>
            <a:xfrm>
              <a:off x="0" y="0"/>
              <a:ext cx="3894963" cy="331597"/>
            </a:xfrm>
            <a:custGeom>
              <a:avLst/>
              <a:gdLst/>
              <a:ahLst/>
              <a:cxnLst/>
              <a:rect l="l" t="t" r="r" b="b"/>
              <a:pathLst>
                <a:path w="3894963" h="331597">
                  <a:moveTo>
                    <a:pt x="0" y="0"/>
                  </a:moveTo>
                  <a:lnTo>
                    <a:pt x="3894963" y="0"/>
                  </a:lnTo>
                  <a:lnTo>
                    <a:pt x="3894963" y="331597"/>
                  </a:lnTo>
                  <a:lnTo>
                    <a:pt x="0" y="331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067" r="-2067" b="-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5222434" y="427439"/>
            <a:ext cx="1580448" cy="780909"/>
            <a:chOff x="0" y="0"/>
            <a:chExt cx="2107264" cy="1041212"/>
          </a:xfrm>
        </p:grpSpPr>
        <p:sp>
          <p:nvSpPr>
            <p:cNvPr id="5" name="Freeform 5" descr="Picture 7"/>
            <p:cNvSpPr/>
            <p:nvPr/>
          </p:nvSpPr>
          <p:spPr>
            <a:xfrm>
              <a:off x="0" y="0"/>
              <a:ext cx="2107311" cy="1041273"/>
            </a:xfrm>
            <a:custGeom>
              <a:avLst/>
              <a:gdLst/>
              <a:ahLst/>
              <a:cxnLst/>
              <a:rect l="l" t="t" r="r" b="b"/>
              <a:pathLst>
                <a:path w="2107311" h="1041273">
                  <a:moveTo>
                    <a:pt x="0" y="0"/>
                  </a:moveTo>
                  <a:lnTo>
                    <a:pt x="2107311" y="0"/>
                  </a:lnTo>
                  <a:lnTo>
                    <a:pt x="2107311" y="1041273"/>
                  </a:lnTo>
                  <a:lnTo>
                    <a:pt x="0" y="1041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84" r="-582" b="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3800587" y="338836"/>
            <a:ext cx="1234639" cy="941733"/>
            <a:chOff x="0" y="0"/>
            <a:chExt cx="1646186" cy="1255644"/>
          </a:xfrm>
        </p:grpSpPr>
        <p:sp>
          <p:nvSpPr>
            <p:cNvPr id="7" name="Freeform 7" descr="Picture 9"/>
            <p:cNvSpPr/>
            <p:nvPr/>
          </p:nvSpPr>
          <p:spPr>
            <a:xfrm>
              <a:off x="0" y="0"/>
              <a:ext cx="1646174" cy="1255649"/>
            </a:xfrm>
            <a:custGeom>
              <a:avLst/>
              <a:gdLst/>
              <a:ahLst/>
              <a:cxnLst/>
              <a:rect l="l" t="t" r="r" b="b"/>
              <a:pathLst>
                <a:path w="1646174" h="1255649">
                  <a:moveTo>
                    <a:pt x="0" y="0"/>
                  </a:moveTo>
                  <a:lnTo>
                    <a:pt x="1646174" y="0"/>
                  </a:lnTo>
                  <a:lnTo>
                    <a:pt x="1646174" y="1255649"/>
                  </a:lnTo>
                  <a:lnTo>
                    <a:pt x="0" y="1255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27" b="-22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7000025" y="270560"/>
            <a:ext cx="534549" cy="1094670"/>
            <a:chOff x="0" y="0"/>
            <a:chExt cx="712732" cy="14595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12724" cy="1459611"/>
            </a:xfrm>
            <a:custGeom>
              <a:avLst/>
              <a:gdLst/>
              <a:ahLst/>
              <a:cxnLst/>
              <a:rect l="l" t="t" r="r" b="b"/>
              <a:pathLst>
                <a:path w="712724" h="1459611">
                  <a:moveTo>
                    <a:pt x="0" y="0"/>
                  </a:moveTo>
                  <a:lnTo>
                    <a:pt x="712724" y="0"/>
                  </a:lnTo>
                  <a:lnTo>
                    <a:pt x="712724" y="1459611"/>
                  </a:lnTo>
                  <a:lnTo>
                    <a:pt x="0" y="14596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1113" b="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2595394" y="338836"/>
            <a:ext cx="1008050" cy="864211"/>
            <a:chOff x="0" y="0"/>
            <a:chExt cx="1344066" cy="115228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44041" cy="1152271"/>
            </a:xfrm>
            <a:custGeom>
              <a:avLst/>
              <a:gdLst/>
              <a:ahLst/>
              <a:cxnLst/>
              <a:rect l="l" t="t" r="r" b="b"/>
              <a:pathLst>
                <a:path w="1344041" h="1152271">
                  <a:moveTo>
                    <a:pt x="0" y="0"/>
                  </a:moveTo>
                  <a:lnTo>
                    <a:pt x="1344041" y="0"/>
                  </a:lnTo>
                  <a:lnTo>
                    <a:pt x="1344041" y="1152271"/>
                  </a:lnTo>
                  <a:lnTo>
                    <a:pt x="0" y="1152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9507" t="-31606" r="-20418" b="-3160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3605" y="9985086"/>
            <a:ext cx="18342351" cy="384878"/>
            <a:chOff x="0" y="0"/>
            <a:chExt cx="24456468" cy="513170"/>
          </a:xfrm>
        </p:grpSpPr>
        <p:sp>
          <p:nvSpPr>
            <p:cNvPr id="13" name="Freeform 13"/>
            <p:cNvSpPr/>
            <p:nvPr/>
          </p:nvSpPr>
          <p:spPr>
            <a:xfrm>
              <a:off x="12700" y="12700"/>
              <a:ext cx="24431117" cy="487807"/>
            </a:xfrm>
            <a:custGeom>
              <a:avLst/>
              <a:gdLst/>
              <a:ahLst/>
              <a:cxnLst/>
              <a:rect l="l" t="t" r="r" b="b"/>
              <a:pathLst>
                <a:path w="24431117" h="487807">
                  <a:moveTo>
                    <a:pt x="0" y="0"/>
                  </a:moveTo>
                  <a:lnTo>
                    <a:pt x="24431117" y="0"/>
                  </a:lnTo>
                  <a:lnTo>
                    <a:pt x="24431117" y="487807"/>
                  </a:lnTo>
                  <a:lnTo>
                    <a:pt x="0" y="487807"/>
                  </a:lnTo>
                  <a:close/>
                </a:path>
              </a:pathLst>
            </a:custGeom>
            <a:solidFill>
              <a:srgbClr val="4617D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35644" y="1246163"/>
            <a:ext cx="17043890" cy="888806"/>
            <a:chOff x="0" y="0"/>
            <a:chExt cx="22725186" cy="118507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2725187" cy="1185074"/>
            </a:xfrm>
            <a:custGeom>
              <a:avLst/>
              <a:gdLst/>
              <a:ahLst/>
              <a:cxnLst/>
              <a:rect l="l" t="t" r="r" b="b"/>
              <a:pathLst>
                <a:path w="22725187" h="1185074">
                  <a:moveTo>
                    <a:pt x="0" y="0"/>
                  </a:moveTo>
                  <a:lnTo>
                    <a:pt x="22725187" y="0"/>
                  </a:lnTo>
                  <a:lnTo>
                    <a:pt x="22725187" y="1185074"/>
                  </a:lnTo>
                  <a:lnTo>
                    <a:pt x="0" y="11850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57150"/>
              <a:ext cx="22725186" cy="112792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427"/>
                </a:lnSpc>
              </a:pPr>
              <a:r>
                <a:rPr lang="en-US" sz="4000" b="1" dirty="0">
                  <a:solidFill>
                    <a:srgbClr val="38383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erriweather Sans Bold"/>
                  <a:sym typeface="Merriweather Sans Bold"/>
                </a:rPr>
                <a:t>Model Evaluation and Hyperparameter Tuning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35644" y="2415522"/>
            <a:ext cx="16340585" cy="2432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Hyperparameter Tuning:</a:t>
            </a:r>
          </a:p>
          <a:p>
            <a:pPr algn="l">
              <a:lnSpc>
                <a:spcPts val="3240"/>
              </a:lnSpc>
            </a:pPr>
            <a:endParaRPr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erriweather Sans Light"/>
              <a:sym typeface="Merriweather Sans Light"/>
            </a:endParaRPr>
          </a:p>
          <a:p>
            <a:pPr marL="647700" lvl="1" indent="-323850" algn="l">
              <a:lnSpc>
                <a:spcPts val="324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Adjusted Gemini temperature (0.4 for factual responses) and </a:t>
            </a:r>
            <a:r>
              <a:rPr lang="en-US" sz="24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max_output_tokens</a:t>
            </a:r>
            <a:r>
              <a:rPr 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 (500).</a:t>
            </a:r>
          </a:p>
          <a:p>
            <a:pPr marL="647700" lvl="1" indent="-323850" algn="l">
              <a:lnSpc>
                <a:spcPts val="324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Tested Pinecone k values (3) to balance retrieval accuracy and latency.</a:t>
            </a:r>
          </a:p>
          <a:p>
            <a:pPr marL="647700" lvl="1" indent="-323850" algn="l">
              <a:lnSpc>
                <a:spcPts val="324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Optimized embedding chunk size (300-500 tokens) for Pinecone indexing.</a:t>
            </a:r>
          </a:p>
          <a:p>
            <a:pPr algn="l">
              <a:lnSpc>
                <a:spcPts val="3240"/>
              </a:lnSpc>
            </a:pPr>
            <a:endParaRPr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erriweather Sans Light"/>
              <a:sym typeface="Merriweather Sans Light"/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82956" y="744174"/>
            <a:ext cx="2921214" cy="248720"/>
            <a:chOff x="0" y="0"/>
            <a:chExt cx="3894952" cy="331626"/>
          </a:xfrm>
        </p:grpSpPr>
        <p:sp>
          <p:nvSpPr>
            <p:cNvPr id="3" name="Freeform 3" descr="Image"/>
            <p:cNvSpPr/>
            <p:nvPr/>
          </p:nvSpPr>
          <p:spPr>
            <a:xfrm>
              <a:off x="0" y="0"/>
              <a:ext cx="3894963" cy="331597"/>
            </a:xfrm>
            <a:custGeom>
              <a:avLst/>
              <a:gdLst/>
              <a:ahLst/>
              <a:cxnLst/>
              <a:rect l="l" t="t" r="r" b="b"/>
              <a:pathLst>
                <a:path w="3894963" h="331597">
                  <a:moveTo>
                    <a:pt x="0" y="0"/>
                  </a:moveTo>
                  <a:lnTo>
                    <a:pt x="3894963" y="0"/>
                  </a:lnTo>
                  <a:lnTo>
                    <a:pt x="3894963" y="331597"/>
                  </a:lnTo>
                  <a:lnTo>
                    <a:pt x="0" y="331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067" r="-2067" b="-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5222434" y="427439"/>
            <a:ext cx="1580448" cy="780909"/>
            <a:chOff x="0" y="0"/>
            <a:chExt cx="2107264" cy="1041212"/>
          </a:xfrm>
        </p:grpSpPr>
        <p:sp>
          <p:nvSpPr>
            <p:cNvPr id="5" name="Freeform 5" descr="Picture 7"/>
            <p:cNvSpPr/>
            <p:nvPr/>
          </p:nvSpPr>
          <p:spPr>
            <a:xfrm>
              <a:off x="0" y="0"/>
              <a:ext cx="2107311" cy="1041273"/>
            </a:xfrm>
            <a:custGeom>
              <a:avLst/>
              <a:gdLst/>
              <a:ahLst/>
              <a:cxnLst/>
              <a:rect l="l" t="t" r="r" b="b"/>
              <a:pathLst>
                <a:path w="2107311" h="1041273">
                  <a:moveTo>
                    <a:pt x="0" y="0"/>
                  </a:moveTo>
                  <a:lnTo>
                    <a:pt x="2107311" y="0"/>
                  </a:lnTo>
                  <a:lnTo>
                    <a:pt x="2107311" y="1041273"/>
                  </a:lnTo>
                  <a:lnTo>
                    <a:pt x="0" y="1041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84" r="-582" b="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3800587" y="338836"/>
            <a:ext cx="1234639" cy="941733"/>
            <a:chOff x="0" y="0"/>
            <a:chExt cx="1646186" cy="1255644"/>
          </a:xfrm>
        </p:grpSpPr>
        <p:sp>
          <p:nvSpPr>
            <p:cNvPr id="7" name="Freeform 7" descr="Picture 9"/>
            <p:cNvSpPr/>
            <p:nvPr/>
          </p:nvSpPr>
          <p:spPr>
            <a:xfrm>
              <a:off x="0" y="0"/>
              <a:ext cx="1646174" cy="1255649"/>
            </a:xfrm>
            <a:custGeom>
              <a:avLst/>
              <a:gdLst/>
              <a:ahLst/>
              <a:cxnLst/>
              <a:rect l="l" t="t" r="r" b="b"/>
              <a:pathLst>
                <a:path w="1646174" h="1255649">
                  <a:moveTo>
                    <a:pt x="0" y="0"/>
                  </a:moveTo>
                  <a:lnTo>
                    <a:pt x="1646174" y="0"/>
                  </a:lnTo>
                  <a:lnTo>
                    <a:pt x="1646174" y="1255649"/>
                  </a:lnTo>
                  <a:lnTo>
                    <a:pt x="0" y="1255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27" b="-22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7000025" y="270560"/>
            <a:ext cx="534549" cy="1094670"/>
            <a:chOff x="0" y="0"/>
            <a:chExt cx="712732" cy="14595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12724" cy="1459611"/>
            </a:xfrm>
            <a:custGeom>
              <a:avLst/>
              <a:gdLst/>
              <a:ahLst/>
              <a:cxnLst/>
              <a:rect l="l" t="t" r="r" b="b"/>
              <a:pathLst>
                <a:path w="712724" h="1459611">
                  <a:moveTo>
                    <a:pt x="0" y="0"/>
                  </a:moveTo>
                  <a:lnTo>
                    <a:pt x="712724" y="0"/>
                  </a:lnTo>
                  <a:lnTo>
                    <a:pt x="712724" y="1459611"/>
                  </a:lnTo>
                  <a:lnTo>
                    <a:pt x="0" y="14596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1113" b="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2595394" y="338836"/>
            <a:ext cx="1008050" cy="864211"/>
            <a:chOff x="0" y="0"/>
            <a:chExt cx="1344066" cy="115228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44041" cy="1152271"/>
            </a:xfrm>
            <a:custGeom>
              <a:avLst/>
              <a:gdLst/>
              <a:ahLst/>
              <a:cxnLst/>
              <a:rect l="l" t="t" r="r" b="b"/>
              <a:pathLst>
                <a:path w="1344041" h="1152271">
                  <a:moveTo>
                    <a:pt x="0" y="0"/>
                  </a:moveTo>
                  <a:lnTo>
                    <a:pt x="1344041" y="0"/>
                  </a:lnTo>
                  <a:lnTo>
                    <a:pt x="1344041" y="1152271"/>
                  </a:lnTo>
                  <a:lnTo>
                    <a:pt x="0" y="1152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9507" t="-31606" r="-20418" b="-3160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3605" y="9985086"/>
            <a:ext cx="18342351" cy="384878"/>
            <a:chOff x="0" y="0"/>
            <a:chExt cx="24456468" cy="513170"/>
          </a:xfrm>
        </p:grpSpPr>
        <p:sp>
          <p:nvSpPr>
            <p:cNvPr id="13" name="Freeform 13"/>
            <p:cNvSpPr/>
            <p:nvPr/>
          </p:nvSpPr>
          <p:spPr>
            <a:xfrm>
              <a:off x="12700" y="12700"/>
              <a:ext cx="24431117" cy="487807"/>
            </a:xfrm>
            <a:custGeom>
              <a:avLst/>
              <a:gdLst/>
              <a:ahLst/>
              <a:cxnLst/>
              <a:rect l="l" t="t" r="r" b="b"/>
              <a:pathLst>
                <a:path w="24431117" h="487807">
                  <a:moveTo>
                    <a:pt x="0" y="0"/>
                  </a:moveTo>
                  <a:lnTo>
                    <a:pt x="24431117" y="0"/>
                  </a:lnTo>
                  <a:lnTo>
                    <a:pt x="24431117" y="487807"/>
                  </a:lnTo>
                  <a:lnTo>
                    <a:pt x="0" y="487807"/>
                  </a:lnTo>
                  <a:close/>
                </a:path>
              </a:pathLst>
            </a:custGeom>
            <a:solidFill>
              <a:srgbClr val="4617D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22055" y="1230171"/>
            <a:ext cx="17719333" cy="1864129"/>
            <a:chOff x="-900589" y="-1300430"/>
            <a:chExt cx="23625776" cy="248550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2725187" cy="1185074"/>
            </a:xfrm>
            <a:custGeom>
              <a:avLst/>
              <a:gdLst/>
              <a:ahLst/>
              <a:cxnLst/>
              <a:rect l="l" t="t" r="r" b="b"/>
              <a:pathLst>
                <a:path w="22725187" h="1185074">
                  <a:moveTo>
                    <a:pt x="0" y="0"/>
                  </a:moveTo>
                  <a:lnTo>
                    <a:pt x="22725187" y="0"/>
                  </a:lnTo>
                  <a:lnTo>
                    <a:pt x="22725187" y="1185074"/>
                  </a:lnTo>
                  <a:lnTo>
                    <a:pt x="0" y="11850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-900589" y="-1300430"/>
              <a:ext cx="22725186" cy="112792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427"/>
                </a:lnSpc>
              </a:pPr>
              <a:r>
                <a:rPr lang="en-US" sz="4000" b="1" dirty="0">
                  <a:solidFill>
                    <a:srgbClr val="38383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erriweather Sans Bold"/>
                  <a:sym typeface="Merriweather Sans Bold"/>
                </a:rPr>
                <a:t>Model Refinement and Testing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77214" y="2531318"/>
            <a:ext cx="16340585" cy="4895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Refinement:</a:t>
            </a:r>
            <a:br>
              <a:rPr 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</a:br>
            <a:endParaRPr lang="en-US" sz="3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erriweather Sans Light"/>
              <a:sym typeface="Merriweather Sans Light"/>
            </a:endParaRPr>
          </a:p>
          <a:p>
            <a:pPr marL="647700" lvl="1" indent="-323850" algn="l">
              <a:lnSpc>
                <a:spcPts val="324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Improved system prompt to ensure empathetic tone and strict context adherence.</a:t>
            </a:r>
          </a:p>
          <a:p>
            <a:pPr marL="647700" lvl="1" indent="-323850" algn="l">
              <a:lnSpc>
                <a:spcPts val="324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Optimized preprocessing with </a:t>
            </a:r>
            <a:r>
              <a:rPr lang="en-US" sz="24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gensim</a:t>
            </a:r>
            <a:r>
              <a:rPr 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 to reduce noise in embeddings.</a:t>
            </a:r>
          </a:p>
          <a:p>
            <a:pPr marL="323850" lvl="1" algn="l">
              <a:lnSpc>
                <a:spcPts val="3240"/>
              </a:lnSpc>
            </a:pPr>
            <a:endParaRPr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erriweather Sans Light"/>
              <a:sym typeface="Merriweather Sans Light"/>
            </a:endParaRPr>
          </a:p>
          <a:p>
            <a:pPr marL="323850" lvl="1" algn="l">
              <a:lnSpc>
                <a:spcPts val="3240"/>
              </a:lnSpc>
            </a:pPr>
            <a:r>
              <a:rPr 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Performed end-to-end testing with sample queries (e.g., “What are diabetes symptoms?”).</a:t>
            </a:r>
          </a:p>
          <a:p>
            <a:pPr marL="323850" lvl="1" algn="l">
              <a:lnSpc>
                <a:spcPts val="3240"/>
              </a:lnSpc>
            </a:pPr>
            <a:endParaRPr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erriweather Sans Light"/>
              <a:sym typeface="Merriweather Sans Light"/>
            </a:endParaRPr>
          </a:p>
          <a:p>
            <a:pPr marL="323850" lvl="1" algn="l">
              <a:lnSpc>
                <a:spcPts val="3240"/>
              </a:lnSpc>
            </a:pPr>
            <a:r>
              <a:rPr 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Outcomes: Achieved stable performance with minimal hallucination, ready for deployment.</a:t>
            </a:r>
          </a:p>
          <a:p>
            <a:pPr algn="l">
              <a:lnSpc>
                <a:spcPts val="3240"/>
              </a:lnSpc>
            </a:pPr>
            <a:endParaRPr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erriweather Sans Light"/>
              <a:sym typeface="Merriweather Sans Light"/>
            </a:endParaRPr>
          </a:p>
          <a:p>
            <a:pPr algn="l">
              <a:lnSpc>
                <a:spcPts val="3240"/>
              </a:lnSpc>
            </a:pPr>
            <a:endParaRPr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erriweather Sans Light"/>
              <a:sym typeface="Merriweather Sans Light"/>
            </a:endParaRPr>
          </a:p>
          <a:p>
            <a:pPr algn="l">
              <a:lnSpc>
                <a:spcPts val="3240"/>
              </a:lnSpc>
            </a:pPr>
            <a:endParaRPr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erriweather Sans Light"/>
              <a:sym typeface="Merriweather Sans Light"/>
            </a:endParaRPr>
          </a:p>
          <a:p>
            <a:pPr algn="l">
              <a:lnSpc>
                <a:spcPts val="3240"/>
              </a:lnSpc>
            </a:pPr>
            <a:endParaRPr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erriweather Sans Light"/>
              <a:sym typeface="Merriweather Sans Light"/>
            </a:endParaRP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82956" y="744174"/>
            <a:ext cx="2921214" cy="248720"/>
            <a:chOff x="0" y="0"/>
            <a:chExt cx="3894952" cy="331626"/>
          </a:xfrm>
        </p:grpSpPr>
        <p:sp>
          <p:nvSpPr>
            <p:cNvPr id="3" name="Freeform 3" descr="Image"/>
            <p:cNvSpPr/>
            <p:nvPr/>
          </p:nvSpPr>
          <p:spPr>
            <a:xfrm>
              <a:off x="0" y="0"/>
              <a:ext cx="3894963" cy="331597"/>
            </a:xfrm>
            <a:custGeom>
              <a:avLst/>
              <a:gdLst/>
              <a:ahLst/>
              <a:cxnLst/>
              <a:rect l="l" t="t" r="r" b="b"/>
              <a:pathLst>
                <a:path w="3894963" h="331597">
                  <a:moveTo>
                    <a:pt x="0" y="0"/>
                  </a:moveTo>
                  <a:lnTo>
                    <a:pt x="3894963" y="0"/>
                  </a:lnTo>
                  <a:lnTo>
                    <a:pt x="3894963" y="331597"/>
                  </a:lnTo>
                  <a:lnTo>
                    <a:pt x="0" y="331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067" r="-2067" b="-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5222434" y="427439"/>
            <a:ext cx="1580448" cy="780909"/>
            <a:chOff x="0" y="0"/>
            <a:chExt cx="2107264" cy="1041212"/>
          </a:xfrm>
        </p:grpSpPr>
        <p:sp>
          <p:nvSpPr>
            <p:cNvPr id="5" name="Freeform 5" descr="Picture 7"/>
            <p:cNvSpPr/>
            <p:nvPr/>
          </p:nvSpPr>
          <p:spPr>
            <a:xfrm>
              <a:off x="0" y="0"/>
              <a:ext cx="2107311" cy="1041273"/>
            </a:xfrm>
            <a:custGeom>
              <a:avLst/>
              <a:gdLst/>
              <a:ahLst/>
              <a:cxnLst/>
              <a:rect l="l" t="t" r="r" b="b"/>
              <a:pathLst>
                <a:path w="2107311" h="1041273">
                  <a:moveTo>
                    <a:pt x="0" y="0"/>
                  </a:moveTo>
                  <a:lnTo>
                    <a:pt x="2107311" y="0"/>
                  </a:lnTo>
                  <a:lnTo>
                    <a:pt x="2107311" y="1041273"/>
                  </a:lnTo>
                  <a:lnTo>
                    <a:pt x="0" y="1041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84" r="-582" b="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3800587" y="338836"/>
            <a:ext cx="1234639" cy="941733"/>
            <a:chOff x="0" y="0"/>
            <a:chExt cx="1646186" cy="1255644"/>
          </a:xfrm>
        </p:grpSpPr>
        <p:sp>
          <p:nvSpPr>
            <p:cNvPr id="7" name="Freeform 7" descr="Picture 9"/>
            <p:cNvSpPr/>
            <p:nvPr/>
          </p:nvSpPr>
          <p:spPr>
            <a:xfrm>
              <a:off x="0" y="0"/>
              <a:ext cx="1646174" cy="1255649"/>
            </a:xfrm>
            <a:custGeom>
              <a:avLst/>
              <a:gdLst/>
              <a:ahLst/>
              <a:cxnLst/>
              <a:rect l="l" t="t" r="r" b="b"/>
              <a:pathLst>
                <a:path w="1646174" h="1255649">
                  <a:moveTo>
                    <a:pt x="0" y="0"/>
                  </a:moveTo>
                  <a:lnTo>
                    <a:pt x="1646174" y="0"/>
                  </a:lnTo>
                  <a:lnTo>
                    <a:pt x="1646174" y="1255649"/>
                  </a:lnTo>
                  <a:lnTo>
                    <a:pt x="0" y="1255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27" b="-22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7000025" y="270560"/>
            <a:ext cx="534549" cy="1094670"/>
            <a:chOff x="0" y="0"/>
            <a:chExt cx="712732" cy="14595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12724" cy="1459611"/>
            </a:xfrm>
            <a:custGeom>
              <a:avLst/>
              <a:gdLst/>
              <a:ahLst/>
              <a:cxnLst/>
              <a:rect l="l" t="t" r="r" b="b"/>
              <a:pathLst>
                <a:path w="712724" h="1459611">
                  <a:moveTo>
                    <a:pt x="0" y="0"/>
                  </a:moveTo>
                  <a:lnTo>
                    <a:pt x="712724" y="0"/>
                  </a:lnTo>
                  <a:lnTo>
                    <a:pt x="712724" y="1459611"/>
                  </a:lnTo>
                  <a:lnTo>
                    <a:pt x="0" y="14596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1113" b="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2595394" y="338836"/>
            <a:ext cx="1008050" cy="864211"/>
            <a:chOff x="0" y="0"/>
            <a:chExt cx="1344066" cy="115228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44041" cy="1152271"/>
            </a:xfrm>
            <a:custGeom>
              <a:avLst/>
              <a:gdLst/>
              <a:ahLst/>
              <a:cxnLst/>
              <a:rect l="l" t="t" r="r" b="b"/>
              <a:pathLst>
                <a:path w="1344041" h="1152271">
                  <a:moveTo>
                    <a:pt x="0" y="0"/>
                  </a:moveTo>
                  <a:lnTo>
                    <a:pt x="1344041" y="0"/>
                  </a:lnTo>
                  <a:lnTo>
                    <a:pt x="1344041" y="1152271"/>
                  </a:lnTo>
                  <a:lnTo>
                    <a:pt x="0" y="1152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9507" t="-31606" r="-20418" b="-3160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3605" y="9985086"/>
            <a:ext cx="18342351" cy="384878"/>
            <a:chOff x="0" y="0"/>
            <a:chExt cx="24456468" cy="513170"/>
          </a:xfrm>
        </p:grpSpPr>
        <p:sp>
          <p:nvSpPr>
            <p:cNvPr id="13" name="Freeform 13"/>
            <p:cNvSpPr/>
            <p:nvPr/>
          </p:nvSpPr>
          <p:spPr>
            <a:xfrm>
              <a:off x="12700" y="12700"/>
              <a:ext cx="24431117" cy="487807"/>
            </a:xfrm>
            <a:custGeom>
              <a:avLst/>
              <a:gdLst/>
              <a:ahLst/>
              <a:cxnLst/>
              <a:rect l="l" t="t" r="r" b="b"/>
              <a:pathLst>
                <a:path w="24431117" h="487807">
                  <a:moveTo>
                    <a:pt x="0" y="0"/>
                  </a:moveTo>
                  <a:lnTo>
                    <a:pt x="24431117" y="0"/>
                  </a:lnTo>
                  <a:lnTo>
                    <a:pt x="24431117" y="487807"/>
                  </a:lnTo>
                  <a:lnTo>
                    <a:pt x="0" y="487807"/>
                  </a:lnTo>
                  <a:close/>
                </a:path>
              </a:pathLst>
            </a:custGeom>
            <a:solidFill>
              <a:srgbClr val="4617D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01476" y="3037197"/>
            <a:ext cx="16091724" cy="2062653"/>
            <a:chOff x="0" y="0"/>
            <a:chExt cx="21455632" cy="2750204"/>
          </a:xfrm>
        </p:grpSpPr>
        <p:sp>
          <p:nvSpPr>
            <p:cNvPr id="15" name="Freeform 15"/>
            <p:cNvSpPr/>
            <p:nvPr/>
          </p:nvSpPr>
          <p:spPr>
            <a:xfrm>
              <a:off x="12700" y="12700"/>
              <a:ext cx="21430235" cy="2724785"/>
            </a:xfrm>
            <a:custGeom>
              <a:avLst/>
              <a:gdLst/>
              <a:ahLst/>
              <a:cxnLst/>
              <a:rect l="l" t="t" r="r" b="b"/>
              <a:pathLst>
                <a:path w="21430235" h="2724785">
                  <a:moveTo>
                    <a:pt x="0" y="0"/>
                  </a:moveTo>
                  <a:lnTo>
                    <a:pt x="21430235" y="0"/>
                  </a:lnTo>
                  <a:lnTo>
                    <a:pt x="21430235" y="2724785"/>
                  </a:lnTo>
                  <a:lnTo>
                    <a:pt x="0" y="2724785"/>
                  </a:lnTo>
                  <a:close/>
                </a:path>
              </a:pathLst>
            </a:custGeom>
            <a:solidFill>
              <a:srgbClr val="FE2E4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34373" y="3624120"/>
            <a:ext cx="15878034" cy="888806"/>
            <a:chOff x="0" y="0"/>
            <a:chExt cx="21170712" cy="118507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1170712" cy="1185074"/>
            </a:xfrm>
            <a:custGeom>
              <a:avLst/>
              <a:gdLst/>
              <a:ahLst/>
              <a:cxnLst/>
              <a:rect l="l" t="t" r="r" b="b"/>
              <a:pathLst>
                <a:path w="21170712" h="1185074">
                  <a:moveTo>
                    <a:pt x="0" y="0"/>
                  </a:moveTo>
                  <a:lnTo>
                    <a:pt x="21170712" y="0"/>
                  </a:lnTo>
                  <a:lnTo>
                    <a:pt x="21170712" y="1185074"/>
                  </a:lnTo>
                  <a:lnTo>
                    <a:pt x="0" y="11850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76200"/>
              <a:ext cx="21170712" cy="110887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480"/>
                </a:lnSpc>
              </a:pPr>
              <a:r>
                <a:rPr lang="en-US" sz="6000" b="1" spc="24">
                  <a:solidFill>
                    <a:srgbClr val="FEFFFE"/>
                  </a:solidFill>
                  <a:latin typeface="Merriweather Sans Bold"/>
                  <a:ea typeface="Merriweather Sans Bold"/>
                  <a:cs typeface="Merriweather Sans Bold"/>
                  <a:sym typeface="Merriweather Sans Bold"/>
                </a:rPr>
                <a:t>Results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82956" y="744174"/>
            <a:ext cx="2921214" cy="248720"/>
            <a:chOff x="0" y="0"/>
            <a:chExt cx="3894952" cy="331626"/>
          </a:xfrm>
        </p:grpSpPr>
        <p:sp>
          <p:nvSpPr>
            <p:cNvPr id="3" name="Freeform 3" descr="Image"/>
            <p:cNvSpPr/>
            <p:nvPr/>
          </p:nvSpPr>
          <p:spPr>
            <a:xfrm>
              <a:off x="0" y="0"/>
              <a:ext cx="3894963" cy="331597"/>
            </a:xfrm>
            <a:custGeom>
              <a:avLst/>
              <a:gdLst/>
              <a:ahLst/>
              <a:cxnLst/>
              <a:rect l="l" t="t" r="r" b="b"/>
              <a:pathLst>
                <a:path w="3894963" h="331597">
                  <a:moveTo>
                    <a:pt x="0" y="0"/>
                  </a:moveTo>
                  <a:lnTo>
                    <a:pt x="3894963" y="0"/>
                  </a:lnTo>
                  <a:lnTo>
                    <a:pt x="3894963" y="331597"/>
                  </a:lnTo>
                  <a:lnTo>
                    <a:pt x="0" y="331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067" r="-2067" b="-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5222434" y="427439"/>
            <a:ext cx="1580448" cy="780909"/>
            <a:chOff x="0" y="0"/>
            <a:chExt cx="2107264" cy="1041212"/>
          </a:xfrm>
        </p:grpSpPr>
        <p:sp>
          <p:nvSpPr>
            <p:cNvPr id="5" name="Freeform 5" descr="Picture 7"/>
            <p:cNvSpPr/>
            <p:nvPr/>
          </p:nvSpPr>
          <p:spPr>
            <a:xfrm>
              <a:off x="0" y="0"/>
              <a:ext cx="2107311" cy="1041273"/>
            </a:xfrm>
            <a:custGeom>
              <a:avLst/>
              <a:gdLst/>
              <a:ahLst/>
              <a:cxnLst/>
              <a:rect l="l" t="t" r="r" b="b"/>
              <a:pathLst>
                <a:path w="2107311" h="1041273">
                  <a:moveTo>
                    <a:pt x="0" y="0"/>
                  </a:moveTo>
                  <a:lnTo>
                    <a:pt x="2107311" y="0"/>
                  </a:lnTo>
                  <a:lnTo>
                    <a:pt x="2107311" y="1041273"/>
                  </a:lnTo>
                  <a:lnTo>
                    <a:pt x="0" y="1041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84" r="-582" b="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3800587" y="338836"/>
            <a:ext cx="1234639" cy="941733"/>
            <a:chOff x="0" y="0"/>
            <a:chExt cx="1646186" cy="1255644"/>
          </a:xfrm>
        </p:grpSpPr>
        <p:sp>
          <p:nvSpPr>
            <p:cNvPr id="7" name="Freeform 7" descr="Picture 9"/>
            <p:cNvSpPr/>
            <p:nvPr/>
          </p:nvSpPr>
          <p:spPr>
            <a:xfrm>
              <a:off x="0" y="0"/>
              <a:ext cx="1646174" cy="1255649"/>
            </a:xfrm>
            <a:custGeom>
              <a:avLst/>
              <a:gdLst/>
              <a:ahLst/>
              <a:cxnLst/>
              <a:rect l="l" t="t" r="r" b="b"/>
              <a:pathLst>
                <a:path w="1646174" h="1255649">
                  <a:moveTo>
                    <a:pt x="0" y="0"/>
                  </a:moveTo>
                  <a:lnTo>
                    <a:pt x="1646174" y="0"/>
                  </a:lnTo>
                  <a:lnTo>
                    <a:pt x="1646174" y="1255649"/>
                  </a:lnTo>
                  <a:lnTo>
                    <a:pt x="0" y="1255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27" b="-22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7000025" y="270560"/>
            <a:ext cx="534549" cy="1094670"/>
            <a:chOff x="0" y="0"/>
            <a:chExt cx="712732" cy="14595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12724" cy="1459611"/>
            </a:xfrm>
            <a:custGeom>
              <a:avLst/>
              <a:gdLst/>
              <a:ahLst/>
              <a:cxnLst/>
              <a:rect l="l" t="t" r="r" b="b"/>
              <a:pathLst>
                <a:path w="712724" h="1459611">
                  <a:moveTo>
                    <a:pt x="0" y="0"/>
                  </a:moveTo>
                  <a:lnTo>
                    <a:pt x="712724" y="0"/>
                  </a:lnTo>
                  <a:lnTo>
                    <a:pt x="712724" y="1459611"/>
                  </a:lnTo>
                  <a:lnTo>
                    <a:pt x="0" y="14596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1113" b="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2595394" y="338836"/>
            <a:ext cx="1008050" cy="864211"/>
            <a:chOff x="0" y="0"/>
            <a:chExt cx="1344066" cy="115228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44041" cy="1152271"/>
            </a:xfrm>
            <a:custGeom>
              <a:avLst/>
              <a:gdLst/>
              <a:ahLst/>
              <a:cxnLst/>
              <a:rect l="l" t="t" r="r" b="b"/>
              <a:pathLst>
                <a:path w="1344041" h="1152271">
                  <a:moveTo>
                    <a:pt x="0" y="0"/>
                  </a:moveTo>
                  <a:lnTo>
                    <a:pt x="1344041" y="0"/>
                  </a:lnTo>
                  <a:lnTo>
                    <a:pt x="1344041" y="1152271"/>
                  </a:lnTo>
                  <a:lnTo>
                    <a:pt x="0" y="1152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9507" t="-31606" r="-20418" b="-3160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3605" y="9985086"/>
            <a:ext cx="18342351" cy="384878"/>
            <a:chOff x="0" y="0"/>
            <a:chExt cx="24456468" cy="513170"/>
          </a:xfrm>
        </p:grpSpPr>
        <p:sp>
          <p:nvSpPr>
            <p:cNvPr id="13" name="Freeform 13"/>
            <p:cNvSpPr/>
            <p:nvPr/>
          </p:nvSpPr>
          <p:spPr>
            <a:xfrm>
              <a:off x="12700" y="12700"/>
              <a:ext cx="24431117" cy="487807"/>
            </a:xfrm>
            <a:custGeom>
              <a:avLst/>
              <a:gdLst/>
              <a:ahLst/>
              <a:cxnLst/>
              <a:rect l="l" t="t" r="r" b="b"/>
              <a:pathLst>
                <a:path w="24431117" h="487807">
                  <a:moveTo>
                    <a:pt x="0" y="0"/>
                  </a:moveTo>
                  <a:lnTo>
                    <a:pt x="24431117" y="0"/>
                  </a:lnTo>
                  <a:lnTo>
                    <a:pt x="24431117" y="487807"/>
                  </a:lnTo>
                  <a:lnTo>
                    <a:pt x="0" y="487807"/>
                  </a:lnTo>
                  <a:close/>
                </a:path>
              </a:pathLst>
            </a:custGeom>
            <a:solidFill>
              <a:srgbClr val="4617D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35235" y="1332081"/>
            <a:ext cx="7328391" cy="888806"/>
            <a:chOff x="0" y="0"/>
            <a:chExt cx="9771188" cy="118507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771188" cy="1185074"/>
            </a:xfrm>
            <a:custGeom>
              <a:avLst/>
              <a:gdLst/>
              <a:ahLst/>
              <a:cxnLst/>
              <a:rect l="l" t="t" r="r" b="b"/>
              <a:pathLst>
                <a:path w="9771188" h="1185074">
                  <a:moveTo>
                    <a:pt x="0" y="0"/>
                  </a:moveTo>
                  <a:lnTo>
                    <a:pt x="9771188" y="0"/>
                  </a:lnTo>
                  <a:lnTo>
                    <a:pt x="9771188" y="1185074"/>
                  </a:lnTo>
                  <a:lnTo>
                    <a:pt x="0" y="11850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sz="40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57150"/>
              <a:ext cx="9771188" cy="112792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427"/>
                </a:lnSpc>
              </a:pPr>
              <a:r>
                <a:rPr lang="en-US" sz="4000" b="1" dirty="0">
                  <a:solidFill>
                    <a:srgbClr val="38383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erriweather Sans Bold"/>
                  <a:sym typeface="Merriweather Sans Bold"/>
                </a:rPr>
                <a:t>Evaluation Results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35235" y="2830467"/>
            <a:ext cx="16340585" cy="284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324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End-to-End:</a:t>
            </a:r>
          </a:p>
          <a:p>
            <a:pPr algn="l">
              <a:lnSpc>
                <a:spcPts val="3240"/>
              </a:lnSpc>
            </a:pPr>
            <a:endParaRPr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erriweather Sans Light"/>
              <a:sym typeface="Merriweather Sans Light"/>
            </a:endParaRPr>
          </a:p>
          <a:p>
            <a:pPr marL="1295400" lvl="2" indent="-431800" algn="l">
              <a:lnSpc>
                <a:spcPts val="3240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Average latency: 3-5 seconds. (Depending on </a:t>
            </a:r>
            <a:r>
              <a:rPr lang="en-US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the bandwidth)</a:t>
            </a:r>
            <a:endParaRPr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erriweather Sans Light"/>
              <a:sym typeface="Merriweather Sans Light"/>
            </a:endParaRPr>
          </a:p>
          <a:p>
            <a:pPr marL="1295400" lvl="2" indent="-431800" algn="l">
              <a:lnSpc>
                <a:spcPts val="3240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95% of responses included the correct disclaimer.</a:t>
            </a:r>
          </a:p>
          <a:p>
            <a:pPr marL="1295400" lvl="2" indent="-431800" algn="l">
              <a:lnSpc>
                <a:spcPts val="3240"/>
              </a:lnSpc>
              <a:buFont typeface="Arial"/>
              <a:buChar char="⚬"/>
            </a:pPr>
            <a:endParaRPr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erriweather Sans Light"/>
              <a:sym typeface="Merriweather Sans Light"/>
            </a:endParaRPr>
          </a:p>
          <a:p>
            <a:pPr marL="647700" lvl="1" indent="-323850" algn="l">
              <a:lnSpc>
                <a:spcPts val="324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Challenges: Occasional Pinecone API rate limits; mitigated with retry logic.</a:t>
            </a:r>
          </a:p>
          <a:p>
            <a:pPr algn="l">
              <a:lnSpc>
                <a:spcPts val="3240"/>
              </a:lnSpc>
            </a:pPr>
            <a:endParaRPr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erriweather Sans Light"/>
              <a:sym typeface="Merriweather Sans Light"/>
            </a:endParaRP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82956" y="744174"/>
            <a:ext cx="2921214" cy="248720"/>
            <a:chOff x="0" y="0"/>
            <a:chExt cx="3894952" cy="331626"/>
          </a:xfrm>
        </p:grpSpPr>
        <p:sp>
          <p:nvSpPr>
            <p:cNvPr id="3" name="Freeform 3" descr="Image"/>
            <p:cNvSpPr/>
            <p:nvPr/>
          </p:nvSpPr>
          <p:spPr>
            <a:xfrm>
              <a:off x="0" y="0"/>
              <a:ext cx="3894963" cy="331597"/>
            </a:xfrm>
            <a:custGeom>
              <a:avLst/>
              <a:gdLst/>
              <a:ahLst/>
              <a:cxnLst/>
              <a:rect l="l" t="t" r="r" b="b"/>
              <a:pathLst>
                <a:path w="3894963" h="331597">
                  <a:moveTo>
                    <a:pt x="0" y="0"/>
                  </a:moveTo>
                  <a:lnTo>
                    <a:pt x="3894963" y="0"/>
                  </a:lnTo>
                  <a:lnTo>
                    <a:pt x="3894963" y="331597"/>
                  </a:lnTo>
                  <a:lnTo>
                    <a:pt x="0" y="331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067" r="-2067" b="-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5222434" y="427439"/>
            <a:ext cx="1580448" cy="780909"/>
            <a:chOff x="0" y="0"/>
            <a:chExt cx="2107264" cy="1041212"/>
          </a:xfrm>
        </p:grpSpPr>
        <p:sp>
          <p:nvSpPr>
            <p:cNvPr id="5" name="Freeform 5" descr="Picture 7"/>
            <p:cNvSpPr/>
            <p:nvPr/>
          </p:nvSpPr>
          <p:spPr>
            <a:xfrm>
              <a:off x="0" y="0"/>
              <a:ext cx="2107311" cy="1041273"/>
            </a:xfrm>
            <a:custGeom>
              <a:avLst/>
              <a:gdLst/>
              <a:ahLst/>
              <a:cxnLst/>
              <a:rect l="l" t="t" r="r" b="b"/>
              <a:pathLst>
                <a:path w="2107311" h="1041273">
                  <a:moveTo>
                    <a:pt x="0" y="0"/>
                  </a:moveTo>
                  <a:lnTo>
                    <a:pt x="2107311" y="0"/>
                  </a:lnTo>
                  <a:lnTo>
                    <a:pt x="2107311" y="1041273"/>
                  </a:lnTo>
                  <a:lnTo>
                    <a:pt x="0" y="1041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84" r="-582" b="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3800587" y="338836"/>
            <a:ext cx="1234639" cy="941733"/>
            <a:chOff x="0" y="0"/>
            <a:chExt cx="1646186" cy="1255644"/>
          </a:xfrm>
        </p:grpSpPr>
        <p:sp>
          <p:nvSpPr>
            <p:cNvPr id="7" name="Freeform 7" descr="Picture 9"/>
            <p:cNvSpPr/>
            <p:nvPr/>
          </p:nvSpPr>
          <p:spPr>
            <a:xfrm>
              <a:off x="0" y="0"/>
              <a:ext cx="1646174" cy="1255649"/>
            </a:xfrm>
            <a:custGeom>
              <a:avLst/>
              <a:gdLst/>
              <a:ahLst/>
              <a:cxnLst/>
              <a:rect l="l" t="t" r="r" b="b"/>
              <a:pathLst>
                <a:path w="1646174" h="1255649">
                  <a:moveTo>
                    <a:pt x="0" y="0"/>
                  </a:moveTo>
                  <a:lnTo>
                    <a:pt x="1646174" y="0"/>
                  </a:lnTo>
                  <a:lnTo>
                    <a:pt x="1646174" y="1255649"/>
                  </a:lnTo>
                  <a:lnTo>
                    <a:pt x="0" y="1255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27" b="-22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7000025" y="270560"/>
            <a:ext cx="534549" cy="1094670"/>
            <a:chOff x="0" y="0"/>
            <a:chExt cx="712732" cy="14595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12724" cy="1459611"/>
            </a:xfrm>
            <a:custGeom>
              <a:avLst/>
              <a:gdLst/>
              <a:ahLst/>
              <a:cxnLst/>
              <a:rect l="l" t="t" r="r" b="b"/>
              <a:pathLst>
                <a:path w="712724" h="1459611">
                  <a:moveTo>
                    <a:pt x="0" y="0"/>
                  </a:moveTo>
                  <a:lnTo>
                    <a:pt x="712724" y="0"/>
                  </a:lnTo>
                  <a:lnTo>
                    <a:pt x="712724" y="1459611"/>
                  </a:lnTo>
                  <a:lnTo>
                    <a:pt x="0" y="14596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1113" b="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2595394" y="338836"/>
            <a:ext cx="1008050" cy="864211"/>
            <a:chOff x="0" y="0"/>
            <a:chExt cx="1344066" cy="115228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44041" cy="1152271"/>
            </a:xfrm>
            <a:custGeom>
              <a:avLst/>
              <a:gdLst/>
              <a:ahLst/>
              <a:cxnLst/>
              <a:rect l="l" t="t" r="r" b="b"/>
              <a:pathLst>
                <a:path w="1344041" h="1152271">
                  <a:moveTo>
                    <a:pt x="0" y="0"/>
                  </a:moveTo>
                  <a:lnTo>
                    <a:pt x="1344041" y="0"/>
                  </a:lnTo>
                  <a:lnTo>
                    <a:pt x="1344041" y="1152271"/>
                  </a:lnTo>
                  <a:lnTo>
                    <a:pt x="0" y="1152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9507" t="-31606" r="-20418" b="-3160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3605" y="9985086"/>
            <a:ext cx="18342351" cy="384878"/>
            <a:chOff x="0" y="0"/>
            <a:chExt cx="24456468" cy="513170"/>
          </a:xfrm>
        </p:grpSpPr>
        <p:sp>
          <p:nvSpPr>
            <p:cNvPr id="13" name="Freeform 13"/>
            <p:cNvSpPr/>
            <p:nvPr/>
          </p:nvSpPr>
          <p:spPr>
            <a:xfrm>
              <a:off x="12700" y="12700"/>
              <a:ext cx="24431117" cy="487807"/>
            </a:xfrm>
            <a:custGeom>
              <a:avLst/>
              <a:gdLst/>
              <a:ahLst/>
              <a:cxnLst/>
              <a:rect l="l" t="t" r="r" b="b"/>
              <a:pathLst>
                <a:path w="24431117" h="487807">
                  <a:moveTo>
                    <a:pt x="0" y="0"/>
                  </a:moveTo>
                  <a:lnTo>
                    <a:pt x="24431117" y="0"/>
                  </a:lnTo>
                  <a:lnTo>
                    <a:pt x="24431117" y="487807"/>
                  </a:lnTo>
                  <a:lnTo>
                    <a:pt x="0" y="487807"/>
                  </a:lnTo>
                  <a:close/>
                </a:path>
              </a:pathLst>
            </a:custGeom>
            <a:solidFill>
              <a:srgbClr val="4617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82956" y="1317536"/>
            <a:ext cx="7328391" cy="84594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5427"/>
              </a:lnSpc>
            </a:pPr>
            <a:r>
              <a:rPr lang="en-US" sz="4000" b="1" dirty="0">
                <a:solidFill>
                  <a:srgbClr val="38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Bold"/>
                <a:sym typeface="Merriweather Sans Bold"/>
              </a:rPr>
              <a:t>Deployment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2400" y="2488143"/>
            <a:ext cx="16340585" cy="369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3240"/>
              </a:lnSpc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Platform: </a:t>
            </a:r>
            <a:r>
              <a:rPr lang="en-US" sz="24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Streamlit</a:t>
            </a:r>
            <a:r>
              <a:rPr 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 Cloud (primary), with AWS EC2 as an alternative for future scalability.</a:t>
            </a:r>
          </a:p>
          <a:p>
            <a:pPr marL="647700" lvl="1" indent="-323850" algn="l">
              <a:lnSpc>
                <a:spcPts val="3240"/>
              </a:lnSpc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Process:</a:t>
            </a:r>
          </a:p>
          <a:p>
            <a:pPr marL="1295400" lvl="2" indent="-431800" algn="l">
              <a:lnSpc>
                <a:spcPts val="3240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Pushed repository (app.py, requirements.txt, .env) to GitHub.</a:t>
            </a:r>
          </a:p>
          <a:p>
            <a:pPr marL="1295400" lvl="2" indent="-431800" algn="l">
              <a:lnSpc>
                <a:spcPts val="3240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Deployed via </a:t>
            </a:r>
            <a:r>
              <a:rPr lang="en-US" sz="24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Streamlit</a:t>
            </a:r>
            <a:r>
              <a:rPr 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 Cloud with API keys stored in environment variables.</a:t>
            </a:r>
          </a:p>
          <a:p>
            <a:pPr marL="647700" lvl="1" indent="-323850" algn="l">
              <a:lnSpc>
                <a:spcPts val="3240"/>
              </a:lnSpc>
              <a:buFont typeface="Arial"/>
              <a:buChar char="•"/>
            </a:pPr>
            <a:endParaRPr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erriweather Sans Light"/>
              <a:sym typeface="Merriweather Sans Light"/>
            </a:endParaRPr>
          </a:p>
          <a:p>
            <a:pPr marL="647700" lvl="1" indent="-323850" algn="l">
              <a:lnSpc>
                <a:spcPts val="3240"/>
              </a:lnSpc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Security:</a:t>
            </a:r>
          </a:p>
          <a:p>
            <a:pPr marL="1295400" lvl="2" indent="-431800" algn="l">
              <a:lnSpc>
                <a:spcPts val="3240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Encrypted API keys with Python-</a:t>
            </a:r>
            <a:r>
              <a:rPr lang="en-US" sz="24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dotenv</a:t>
            </a:r>
            <a:r>
              <a:rPr 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 and </a:t>
            </a:r>
            <a:r>
              <a:rPr lang="en-US" sz="24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Streamlit</a:t>
            </a:r>
            <a:r>
              <a:rPr 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 Cloud settings.</a:t>
            </a:r>
          </a:p>
          <a:p>
            <a:pPr algn="l">
              <a:lnSpc>
                <a:spcPts val="3240"/>
              </a:lnSpc>
            </a:pPr>
            <a:endParaRPr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erriweather Sans Light"/>
              <a:sym typeface="Merriweather Sans Light"/>
            </a:endParaRPr>
          </a:p>
          <a:p>
            <a:pPr algn="l">
              <a:lnSpc>
                <a:spcPts val="3240"/>
              </a:lnSpc>
            </a:pPr>
            <a:endParaRPr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erriweather Sans Light"/>
              <a:sym typeface="Merriweather Sans Light"/>
            </a:endParaRP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82956" y="744174"/>
            <a:ext cx="2921214" cy="248720"/>
            <a:chOff x="0" y="0"/>
            <a:chExt cx="3894952" cy="331626"/>
          </a:xfrm>
        </p:grpSpPr>
        <p:sp>
          <p:nvSpPr>
            <p:cNvPr id="3" name="Freeform 3" descr="Image"/>
            <p:cNvSpPr/>
            <p:nvPr/>
          </p:nvSpPr>
          <p:spPr>
            <a:xfrm>
              <a:off x="0" y="0"/>
              <a:ext cx="3894963" cy="331597"/>
            </a:xfrm>
            <a:custGeom>
              <a:avLst/>
              <a:gdLst/>
              <a:ahLst/>
              <a:cxnLst/>
              <a:rect l="l" t="t" r="r" b="b"/>
              <a:pathLst>
                <a:path w="3894963" h="331597">
                  <a:moveTo>
                    <a:pt x="0" y="0"/>
                  </a:moveTo>
                  <a:lnTo>
                    <a:pt x="3894963" y="0"/>
                  </a:lnTo>
                  <a:lnTo>
                    <a:pt x="3894963" y="331597"/>
                  </a:lnTo>
                  <a:lnTo>
                    <a:pt x="0" y="331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067" r="-2067" b="-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5222434" y="427439"/>
            <a:ext cx="1580448" cy="780909"/>
            <a:chOff x="0" y="0"/>
            <a:chExt cx="2107264" cy="1041212"/>
          </a:xfrm>
        </p:grpSpPr>
        <p:sp>
          <p:nvSpPr>
            <p:cNvPr id="5" name="Freeform 5" descr="Picture 7"/>
            <p:cNvSpPr/>
            <p:nvPr/>
          </p:nvSpPr>
          <p:spPr>
            <a:xfrm>
              <a:off x="0" y="0"/>
              <a:ext cx="2107311" cy="1041273"/>
            </a:xfrm>
            <a:custGeom>
              <a:avLst/>
              <a:gdLst/>
              <a:ahLst/>
              <a:cxnLst/>
              <a:rect l="l" t="t" r="r" b="b"/>
              <a:pathLst>
                <a:path w="2107311" h="1041273">
                  <a:moveTo>
                    <a:pt x="0" y="0"/>
                  </a:moveTo>
                  <a:lnTo>
                    <a:pt x="2107311" y="0"/>
                  </a:lnTo>
                  <a:lnTo>
                    <a:pt x="2107311" y="1041273"/>
                  </a:lnTo>
                  <a:lnTo>
                    <a:pt x="0" y="1041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84" r="-582" b="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3800587" y="338836"/>
            <a:ext cx="1234639" cy="941733"/>
            <a:chOff x="0" y="0"/>
            <a:chExt cx="1646186" cy="1255644"/>
          </a:xfrm>
        </p:grpSpPr>
        <p:sp>
          <p:nvSpPr>
            <p:cNvPr id="7" name="Freeform 7" descr="Picture 9"/>
            <p:cNvSpPr/>
            <p:nvPr/>
          </p:nvSpPr>
          <p:spPr>
            <a:xfrm>
              <a:off x="0" y="0"/>
              <a:ext cx="1646174" cy="1255649"/>
            </a:xfrm>
            <a:custGeom>
              <a:avLst/>
              <a:gdLst/>
              <a:ahLst/>
              <a:cxnLst/>
              <a:rect l="l" t="t" r="r" b="b"/>
              <a:pathLst>
                <a:path w="1646174" h="1255649">
                  <a:moveTo>
                    <a:pt x="0" y="0"/>
                  </a:moveTo>
                  <a:lnTo>
                    <a:pt x="1646174" y="0"/>
                  </a:lnTo>
                  <a:lnTo>
                    <a:pt x="1646174" y="1255649"/>
                  </a:lnTo>
                  <a:lnTo>
                    <a:pt x="0" y="1255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27" b="-22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7000025" y="270560"/>
            <a:ext cx="534549" cy="1094670"/>
            <a:chOff x="0" y="0"/>
            <a:chExt cx="712732" cy="14595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12724" cy="1459611"/>
            </a:xfrm>
            <a:custGeom>
              <a:avLst/>
              <a:gdLst/>
              <a:ahLst/>
              <a:cxnLst/>
              <a:rect l="l" t="t" r="r" b="b"/>
              <a:pathLst>
                <a:path w="712724" h="1459611">
                  <a:moveTo>
                    <a:pt x="0" y="0"/>
                  </a:moveTo>
                  <a:lnTo>
                    <a:pt x="712724" y="0"/>
                  </a:lnTo>
                  <a:lnTo>
                    <a:pt x="712724" y="1459611"/>
                  </a:lnTo>
                  <a:lnTo>
                    <a:pt x="0" y="14596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1113" b="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2595394" y="338836"/>
            <a:ext cx="1008050" cy="864211"/>
            <a:chOff x="0" y="0"/>
            <a:chExt cx="1344066" cy="115228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44041" cy="1152271"/>
            </a:xfrm>
            <a:custGeom>
              <a:avLst/>
              <a:gdLst/>
              <a:ahLst/>
              <a:cxnLst/>
              <a:rect l="l" t="t" r="r" b="b"/>
              <a:pathLst>
                <a:path w="1344041" h="1152271">
                  <a:moveTo>
                    <a:pt x="0" y="0"/>
                  </a:moveTo>
                  <a:lnTo>
                    <a:pt x="1344041" y="0"/>
                  </a:lnTo>
                  <a:lnTo>
                    <a:pt x="1344041" y="1152271"/>
                  </a:lnTo>
                  <a:lnTo>
                    <a:pt x="0" y="1152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9507" t="-31606" r="-20418" b="-3160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3605" y="9985086"/>
            <a:ext cx="18342351" cy="384878"/>
            <a:chOff x="0" y="0"/>
            <a:chExt cx="24456468" cy="513170"/>
          </a:xfrm>
        </p:grpSpPr>
        <p:sp>
          <p:nvSpPr>
            <p:cNvPr id="13" name="Freeform 13"/>
            <p:cNvSpPr/>
            <p:nvPr/>
          </p:nvSpPr>
          <p:spPr>
            <a:xfrm>
              <a:off x="12700" y="12700"/>
              <a:ext cx="24431117" cy="487807"/>
            </a:xfrm>
            <a:custGeom>
              <a:avLst/>
              <a:gdLst/>
              <a:ahLst/>
              <a:cxnLst/>
              <a:rect l="l" t="t" r="r" b="b"/>
              <a:pathLst>
                <a:path w="24431117" h="487807">
                  <a:moveTo>
                    <a:pt x="0" y="0"/>
                  </a:moveTo>
                  <a:lnTo>
                    <a:pt x="24431117" y="0"/>
                  </a:lnTo>
                  <a:lnTo>
                    <a:pt x="24431117" y="487807"/>
                  </a:lnTo>
                  <a:lnTo>
                    <a:pt x="0" y="487807"/>
                  </a:lnTo>
                  <a:close/>
                </a:path>
              </a:pathLst>
            </a:custGeom>
            <a:solidFill>
              <a:srgbClr val="4617D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82956" y="1216692"/>
            <a:ext cx="7942932" cy="1877608"/>
            <a:chOff x="-819388" y="-1318402"/>
            <a:chExt cx="10590576" cy="250347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771188" cy="1185074"/>
            </a:xfrm>
            <a:custGeom>
              <a:avLst/>
              <a:gdLst/>
              <a:ahLst/>
              <a:cxnLst/>
              <a:rect l="l" t="t" r="r" b="b"/>
              <a:pathLst>
                <a:path w="9771188" h="1185074">
                  <a:moveTo>
                    <a:pt x="0" y="0"/>
                  </a:moveTo>
                  <a:lnTo>
                    <a:pt x="9771188" y="0"/>
                  </a:lnTo>
                  <a:lnTo>
                    <a:pt x="9771188" y="1185074"/>
                  </a:lnTo>
                  <a:lnTo>
                    <a:pt x="0" y="11850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-819388" y="-1318402"/>
              <a:ext cx="9771188" cy="112792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427"/>
                </a:lnSpc>
              </a:pPr>
              <a:r>
                <a:rPr lang="en-US" sz="4000" b="1" spc="20" dirty="0">
                  <a:solidFill>
                    <a:srgbClr val="38383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erriweather Sans Bold"/>
                  <a:sym typeface="Merriweather Sans Bold"/>
                </a:rPr>
                <a:t>Future Work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82956" y="2209522"/>
            <a:ext cx="16340585" cy="448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8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Enhancements:</a:t>
            </a:r>
          </a:p>
          <a:p>
            <a:pPr algn="l">
              <a:lnSpc>
                <a:spcPts val="3240"/>
              </a:lnSpc>
            </a:pPr>
            <a:endParaRPr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erriweather Sans Light"/>
              <a:sym typeface="Merriweather Sans Light"/>
            </a:endParaRPr>
          </a:p>
          <a:p>
            <a:pPr marL="647700" lvl="1" indent="-323850">
              <a:lnSpc>
                <a:spcPts val="324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Implement a token-based approach with Graph RAG for dynamic context updates during generation.</a:t>
            </a:r>
          </a:p>
          <a:p>
            <a:pPr marL="647700" lvl="1" indent="-323850" algn="l">
              <a:lnSpc>
                <a:spcPts val="324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Explore local alternatives (e.g., FAISS) to reduce Pinecone costs.</a:t>
            </a:r>
          </a:p>
          <a:p>
            <a:pPr marL="647700" lvl="1" indent="-323850" algn="l">
              <a:lnSpc>
                <a:spcPts val="324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Add multilingual support for broader accessibility.</a:t>
            </a:r>
          </a:p>
          <a:p>
            <a:pPr marL="647700" lvl="1" indent="-323850" algn="l">
              <a:lnSpc>
                <a:spcPts val="324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Finalize deployment and monitoring setup.</a:t>
            </a:r>
          </a:p>
          <a:p>
            <a:pPr marL="647700" lvl="1" indent="-323850" algn="l">
              <a:lnSpc>
                <a:spcPts val="324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Address cost and latency challenges.</a:t>
            </a:r>
          </a:p>
          <a:p>
            <a:pPr marL="647700" lvl="1" indent="-323850" algn="l">
              <a:lnSpc>
                <a:spcPts val="3240"/>
              </a:lnSpc>
              <a:buFont typeface="Arial"/>
              <a:buChar char="•"/>
            </a:pPr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Expand features for broader impact.</a:t>
            </a:r>
          </a:p>
          <a:p>
            <a:pPr marL="647700" lvl="1" indent="-323850" algn="l">
              <a:lnSpc>
                <a:spcPts val="3240"/>
              </a:lnSpc>
              <a:buFont typeface="Arial"/>
              <a:buChar char="•"/>
            </a:pPr>
            <a:endParaRPr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erriweather Sans Light"/>
              <a:sym typeface="Merriweather Sans Light"/>
            </a:endParaRPr>
          </a:p>
          <a:p>
            <a:pPr algn="l">
              <a:lnSpc>
                <a:spcPts val="3240"/>
              </a:lnSpc>
            </a:pPr>
            <a:endParaRPr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erriweather Sans Light"/>
              <a:sym typeface="Merriweather Sans Light"/>
            </a:endParaRPr>
          </a:p>
          <a:p>
            <a:pPr algn="l">
              <a:lnSpc>
                <a:spcPts val="3240"/>
              </a:lnSpc>
            </a:pPr>
            <a:endParaRPr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erriweather Sans Light"/>
              <a:sym typeface="Merriweather Sans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4EF1AF1-3E12-1BF0-C906-0521A1FAE585}"/>
              </a:ext>
            </a:extLst>
          </p:cNvPr>
          <p:cNvSpPr txBox="1"/>
          <p:nvPr/>
        </p:nvSpPr>
        <p:spPr>
          <a:xfrm>
            <a:off x="659440" y="4914900"/>
            <a:ext cx="16340585" cy="791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endParaRPr lang="en-US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erriweather Sans Light"/>
              <a:sym typeface="Merriweather Sans Light"/>
            </a:endParaRPr>
          </a:p>
          <a:p>
            <a:pPr algn="l">
              <a:lnSpc>
                <a:spcPts val="3240"/>
              </a:lnSpc>
            </a:pPr>
            <a:endParaRPr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erriweather Sans Light"/>
              <a:sym typeface="Merriweather Sans Light"/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2956" y="1914615"/>
            <a:ext cx="8938215" cy="7343685"/>
            <a:chOff x="0" y="0"/>
            <a:chExt cx="11917620" cy="97915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917620" cy="9791580"/>
            </a:xfrm>
            <a:custGeom>
              <a:avLst/>
              <a:gdLst/>
              <a:ahLst/>
              <a:cxnLst/>
              <a:rect l="l" t="t" r="r" b="b"/>
              <a:pathLst>
                <a:path w="11917620" h="9791580">
                  <a:moveTo>
                    <a:pt x="0" y="0"/>
                  </a:moveTo>
                  <a:lnTo>
                    <a:pt x="11917620" y="0"/>
                  </a:lnTo>
                  <a:lnTo>
                    <a:pt x="11917620" y="9791580"/>
                  </a:lnTo>
                  <a:lnTo>
                    <a:pt x="0" y="97915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11917620" cy="976300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452436" lvl="1" indent="-226218" algn="l">
                <a:lnSpc>
                  <a:spcPts val="2699"/>
                </a:lnSpc>
                <a:buFont typeface="Arial"/>
                <a:buChar char="•"/>
              </a:pPr>
              <a:r>
                <a:rPr lang="en-US" sz="1400" b="1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erriweather Sans Bold"/>
                  <a:sym typeface="Merriweather Sans Bold"/>
                </a:rPr>
                <a:t>RAG</a:t>
              </a:r>
            </a:p>
            <a:p>
              <a:pPr marL="1079496" lvl="2" indent="-359832" algn="l">
                <a:lnSpc>
                  <a:spcPts val="2699"/>
                </a:lnSpc>
                <a:buFont typeface="Arial"/>
                <a:buChar char="⚬"/>
              </a:pPr>
              <a:r>
                <a:rPr lang="en-US" sz="1400" dirty="0">
                  <a:solidFill>
                    <a:srgbClr val="38383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erriweather Sans"/>
                  <a:sym typeface="Merriweather Sans"/>
                </a:rPr>
                <a:t>Benefits of RAG</a:t>
              </a:r>
            </a:p>
            <a:p>
              <a:pPr marL="1079496" lvl="2" indent="-359832" algn="l">
                <a:lnSpc>
                  <a:spcPts val="2699"/>
                </a:lnSpc>
                <a:buFont typeface="Arial"/>
                <a:buChar char="⚬"/>
              </a:pPr>
              <a:r>
                <a:rPr lang="en-US" sz="1400" dirty="0">
                  <a:solidFill>
                    <a:srgbClr val="38383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erriweather Sans"/>
                  <a:sym typeface="Merriweather Sans"/>
                </a:rPr>
                <a:t>Applications of RAG</a:t>
              </a:r>
            </a:p>
            <a:p>
              <a:pPr marL="452436" lvl="1" indent="-226218" algn="l">
                <a:lnSpc>
                  <a:spcPts val="2699"/>
                </a:lnSpc>
                <a:buFont typeface="Arial"/>
                <a:buChar char="•"/>
              </a:pPr>
              <a:r>
                <a:rPr lang="en-US" sz="1400" b="1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erriweather Sans Bold"/>
                  <a:sym typeface="Merriweather Sans Bold"/>
                </a:rPr>
                <a:t>Concept note and implementation plan</a:t>
              </a:r>
            </a:p>
            <a:p>
              <a:pPr marL="1079496" lvl="2" indent="-359832" algn="l">
                <a:lnSpc>
                  <a:spcPts val="2699"/>
                </a:lnSpc>
                <a:buFont typeface="Arial"/>
                <a:buChar char="⚬"/>
              </a:pPr>
              <a:r>
                <a:rPr lang="en-US" sz="1400" dirty="0">
                  <a:solidFill>
                    <a:srgbClr val="38383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erriweather Sans Light"/>
                  <a:sym typeface="Merriweather Sans Light"/>
                </a:rPr>
                <a:t>Background</a:t>
              </a:r>
            </a:p>
            <a:p>
              <a:pPr marL="1079496" lvl="2" indent="-359832" algn="l">
                <a:lnSpc>
                  <a:spcPts val="2699"/>
                </a:lnSpc>
                <a:buFont typeface="Arial"/>
                <a:buChar char="⚬"/>
              </a:pPr>
              <a:r>
                <a:rPr lang="en-US" sz="1400" dirty="0">
                  <a:solidFill>
                    <a:srgbClr val="38383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erriweather Sans Light"/>
                  <a:sym typeface="Merriweather Sans Light"/>
                </a:rPr>
                <a:t>Objectives</a:t>
              </a:r>
            </a:p>
            <a:p>
              <a:pPr marL="1079496" lvl="2" indent="-359832" algn="l">
                <a:lnSpc>
                  <a:spcPts val="2699"/>
                </a:lnSpc>
                <a:buFont typeface="Arial"/>
                <a:buChar char="⚬"/>
              </a:pPr>
              <a:r>
                <a:rPr lang="en-US" sz="1400" dirty="0">
                  <a:solidFill>
                    <a:srgbClr val="38383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erriweather Sans Light"/>
                  <a:sym typeface="Merriweather Sans Light"/>
                </a:rPr>
                <a:t>SDG Relation</a:t>
              </a:r>
            </a:p>
            <a:p>
              <a:pPr marL="452436" lvl="1" indent="-226218" algn="l">
                <a:lnSpc>
                  <a:spcPts val="2699"/>
                </a:lnSpc>
                <a:buFont typeface="Arial"/>
                <a:buChar char="•"/>
              </a:pPr>
              <a:r>
                <a:rPr lang="en-US" sz="1400" b="1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erriweather Sans Bold"/>
                  <a:sym typeface="Merriweather Sans Bold"/>
                </a:rPr>
                <a:t>Data</a:t>
              </a:r>
            </a:p>
            <a:p>
              <a:pPr marL="1079496" lvl="2" indent="-359832" algn="l">
                <a:lnSpc>
                  <a:spcPts val="2699"/>
                </a:lnSpc>
                <a:buFont typeface="Arial"/>
                <a:buChar char="⚬"/>
              </a:pPr>
              <a:r>
                <a:rPr lang="en-US" sz="1400" dirty="0">
                  <a:solidFill>
                    <a:srgbClr val="38383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erriweather Sans Light"/>
                  <a:sym typeface="Merriweather Sans Light"/>
                </a:rPr>
                <a:t>Data Collection</a:t>
              </a:r>
            </a:p>
            <a:p>
              <a:pPr marL="1079496" lvl="2" indent="-359832" algn="l">
                <a:lnSpc>
                  <a:spcPts val="2699"/>
                </a:lnSpc>
                <a:buFont typeface="Arial"/>
                <a:buChar char="⚬"/>
              </a:pPr>
              <a:r>
                <a:rPr lang="en-US" sz="1400" dirty="0">
                  <a:solidFill>
                    <a:srgbClr val="38383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erriweather Sans Light"/>
                  <a:sym typeface="Merriweather Sans Light"/>
                </a:rPr>
                <a:t>Exploratory Data Analysis Feature Engineering</a:t>
              </a:r>
            </a:p>
            <a:p>
              <a:pPr marL="452436" lvl="1" indent="-226218" algn="l">
                <a:lnSpc>
                  <a:spcPts val="2999"/>
                </a:lnSpc>
                <a:buFont typeface="Arial"/>
                <a:buChar char="•"/>
              </a:pPr>
              <a:r>
                <a:rPr lang="en-US" sz="1400" b="1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erriweather Sans Bold"/>
                  <a:sym typeface="Merriweather Sans Bold"/>
                </a:rPr>
                <a:t>Model</a:t>
              </a:r>
            </a:p>
            <a:p>
              <a:pPr marL="1079496" lvl="2" indent="-359832" algn="l">
                <a:lnSpc>
                  <a:spcPts val="2999"/>
                </a:lnSpc>
                <a:buFont typeface="Arial"/>
                <a:buChar char="⚬"/>
              </a:pPr>
              <a:r>
                <a:rPr lang="en-US" sz="1400" dirty="0">
                  <a:solidFill>
                    <a:srgbClr val="38383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erriweather Sans Light"/>
                  <a:sym typeface="Merriweather Sans Light"/>
                </a:rPr>
                <a:t>Model Selection and Training</a:t>
              </a:r>
            </a:p>
            <a:p>
              <a:pPr marL="1079496" lvl="2" indent="-359832" algn="l">
                <a:lnSpc>
                  <a:spcPts val="2999"/>
                </a:lnSpc>
                <a:buFont typeface="Arial"/>
                <a:buChar char="⚬"/>
              </a:pPr>
              <a:r>
                <a:rPr lang="en-US" sz="1400" dirty="0">
                  <a:solidFill>
                    <a:srgbClr val="38383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erriweather Sans Light"/>
                  <a:sym typeface="Merriweather Sans Light"/>
                </a:rPr>
                <a:t>Model Evaluation and Hyperparameter Tuning</a:t>
              </a:r>
            </a:p>
            <a:p>
              <a:pPr marL="1079496" lvl="2" indent="-359832" algn="l">
                <a:lnSpc>
                  <a:spcPts val="2999"/>
                </a:lnSpc>
                <a:buFont typeface="Arial"/>
                <a:buChar char="⚬"/>
              </a:pPr>
              <a:r>
                <a:rPr lang="en-US" sz="1400" dirty="0">
                  <a:solidFill>
                    <a:srgbClr val="38383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erriweather Sans Light"/>
                  <a:sym typeface="Merriweather Sans Light"/>
                </a:rPr>
                <a:t>Model Refinement and Testing</a:t>
              </a:r>
            </a:p>
            <a:p>
              <a:pPr marL="452436" lvl="1" indent="-226218" algn="l">
                <a:lnSpc>
                  <a:spcPts val="2999"/>
                </a:lnSpc>
                <a:buFont typeface="Arial"/>
                <a:buChar char="•"/>
              </a:pPr>
              <a:r>
                <a:rPr lang="en-US" sz="1400" b="1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erriweather Sans Bold"/>
                  <a:sym typeface="Merriweather Sans Bold"/>
                </a:rPr>
                <a:t>Results</a:t>
              </a:r>
            </a:p>
            <a:p>
              <a:pPr marL="1079496" lvl="2" indent="-359832" algn="l">
                <a:lnSpc>
                  <a:spcPts val="2999"/>
                </a:lnSpc>
                <a:buFont typeface="Arial"/>
                <a:buChar char="⚬"/>
              </a:pPr>
              <a:r>
                <a:rPr lang="en-US" sz="1400" dirty="0">
                  <a:solidFill>
                    <a:srgbClr val="38383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erriweather Sans Light"/>
                  <a:sym typeface="Merriweather Sans Light"/>
                </a:rPr>
                <a:t>Evaluation Results</a:t>
              </a:r>
            </a:p>
            <a:p>
              <a:pPr marL="1079496" lvl="2" indent="-359832" algn="l">
                <a:lnSpc>
                  <a:spcPts val="2999"/>
                </a:lnSpc>
                <a:buFont typeface="Arial"/>
                <a:buChar char="⚬"/>
              </a:pPr>
              <a:r>
                <a:rPr lang="en-US" sz="1400" dirty="0">
                  <a:solidFill>
                    <a:srgbClr val="38383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erriweather Sans Light"/>
                  <a:sym typeface="Merriweather Sans Light"/>
                </a:rPr>
                <a:t>Deployment</a:t>
              </a:r>
            </a:p>
            <a:p>
              <a:pPr marL="1079496" lvl="2" indent="-359832" algn="l">
                <a:lnSpc>
                  <a:spcPts val="2999"/>
                </a:lnSpc>
                <a:buFont typeface="Arial"/>
                <a:buChar char="⚬"/>
              </a:pPr>
              <a:r>
                <a:rPr lang="en-US" sz="1400" dirty="0">
                  <a:solidFill>
                    <a:srgbClr val="38383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erriweather Sans Light"/>
                  <a:sym typeface="Merriweather Sans Light"/>
                </a:rPr>
                <a:t>Future Work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95400" y="1068671"/>
            <a:ext cx="7328391" cy="84594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5427"/>
              </a:lnSpc>
            </a:pPr>
            <a:r>
              <a:rPr lang="en-US" sz="3350" b="1" spc="20" dirty="0">
                <a:solidFill>
                  <a:srgbClr val="383838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Outline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82956" y="371896"/>
            <a:ext cx="2921214" cy="248720"/>
            <a:chOff x="0" y="0"/>
            <a:chExt cx="3894952" cy="331626"/>
          </a:xfrm>
        </p:grpSpPr>
        <p:sp>
          <p:nvSpPr>
            <p:cNvPr id="9" name="Freeform 9" descr="Image"/>
            <p:cNvSpPr/>
            <p:nvPr/>
          </p:nvSpPr>
          <p:spPr>
            <a:xfrm>
              <a:off x="0" y="0"/>
              <a:ext cx="3894963" cy="331597"/>
            </a:xfrm>
            <a:custGeom>
              <a:avLst/>
              <a:gdLst/>
              <a:ahLst/>
              <a:cxnLst/>
              <a:rect l="l" t="t" r="r" b="b"/>
              <a:pathLst>
                <a:path w="3894963" h="331597">
                  <a:moveTo>
                    <a:pt x="0" y="0"/>
                  </a:moveTo>
                  <a:lnTo>
                    <a:pt x="3894963" y="0"/>
                  </a:lnTo>
                  <a:lnTo>
                    <a:pt x="3894963" y="331597"/>
                  </a:lnTo>
                  <a:lnTo>
                    <a:pt x="0" y="331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067" r="-2067" b="-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5222434" y="427439"/>
            <a:ext cx="1580448" cy="780909"/>
            <a:chOff x="0" y="0"/>
            <a:chExt cx="2107264" cy="1041212"/>
          </a:xfrm>
        </p:grpSpPr>
        <p:sp>
          <p:nvSpPr>
            <p:cNvPr id="11" name="Freeform 11" descr="Picture 7"/>
            <p:cNvSpPr/>
            <p:nvPr/>
          </p:nvSpPr>
          <p:spPr>
            <a:xfrm>
              <a:off x="0" y="0"/>
              <a:ext cx="2107311" cy="1041273"/>
            </a:xfrm>
            <a:custGeom>
              <a:avLst/>
              <a:gdLst/>
              <a:ahLst/>
              <a:cxnLst/>
              <a:rect l="l" t="t" r="r" b="b"/>
              <a:pathLst>
                <a:path w="2107311" h="1041273">
                  <a:moveTo>
                    <a:pt x="0" y="0"/>
                  </a:moveTo>
                  <a:lnTo>
                    <a:pt x="2107311" y="0"/>
                  </a:lnTo>
                  <a:lnTo>
                    <a:pt x="2107311" y="1041273"/>
                  </a:lnTo>
                  <a:lnTo>
                    <a:pt x="0" y="1041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84" r="-582" b="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3800587" y="338836"/>
            <a:ext cx="1234639" cy="941733"/>
            <a:chOff x="0" y="0"/>
            <a:chExt cx="1646186" cy="1255644"/>
          </a:xfrm>
        </p:grpSpPr>
        <p:sp>
          <p:nvSpPr>
            <p:cNvPr id="13" name="Freeform 13" descr="Picture 9"/>
            <p:cNvSpPr/>
            <p:nvPr/>
          </p:nvSpPr>
          <p:spPr>
            <a:xfrm>
              <a:off x="0" y="0"/>
              <a:ext cx="1646174" cy="1255649"/>
            </a:xfrm>
            <a:custGeom>
              <a:avLst/>
              <a:gdLst/>
              <a:ahLst/>
              <a:cxnLst/>
              <a:rect l="l" t="t" r="r" b="b"/>
              <a:pathLst>
                <a:path w="1646174" h="1255649">
                  <a:moveTo>
                    <a:pt x="0" y="0"/>
                  </a:moveTo>
                  <a:lnTo>
                    <a:pt x="1646174" y="0"/>
                  </a:lnTo>
                  <a:lnTo>
                    <a:pt x="1646174" y="1255649"/>
                  </a:lnTo>
                  <a:lnTo>
                    <a:pt x="0" y="1255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27" b="-22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7000025" y="270560"/>
            <a:ext cx="534549" cy="1094670"/>
            <a:chOff x="0" y="0"/>
            <a:chExt cx="712732" cy="145956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12724" cy="1459611"/>
            </a:xfrm>
            <a:custGeom>
              <a:avLst/>
              <a:gdLst/>
              <a:ahLst/>
              <a:cxnLst/>
              <a:rect l="l" t="t" r="r" b="b"/>
              <a:pathLst>
                <a:path w="712724" h="1459611">
                  <a:moveTo>
                    <a:pt x="0" y="0"/>
                  </a:moveTo>
                  <a:lnTo>
                    <a:pt x="712724" y="0"/>
                  </a:lnTo>
                  <a:lnTo>
                    <a:pt x="712724" y="1459611"/>
                  </a:lnTo>
                  <a:lnTo>
                    <a:pt x="0" y="14596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1113" b="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2595394" y="338836"/>
            <a:ext cx="1008050" cy="864211"/>
            <a:chOff x="0" y="0"/>
            <a:chExt cx="1344066" cy="115228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44041" cy="1152271"/>
            </a:xfrm>
            <a:custGeom>
              <a:avLst/>
              <a:gdLst/>
              <a:ahLst/>
              <a:cxnLst/>
              <a:rect l="l" t="t" r="r" b="b"/>
              <a:pathLst>
                <a:path w="1344041" h="1152271">
                  <a:moveTo>
                    <a:pt x="0" y="0"/>
                  </a:moveTo>
                  <a:lnTo>
                    <a:pt x="1344041" y="0"/>
                  </a:lnTo>
                  <a:lnTo>
                    <a:pt x="1344041" y="1152271"/>
                  </a:lnTo>
                  <a:lnTo>
                    <a:pt x="0" y="1152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9507" t="-31606" r="-20418" b="-3160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13605" y="9985086"/>
            <a:ext cx="18342351" cy="384878"/>
            <a:chOff x="0" y="0"/>
            <a:chExt cx="24456468" cy="513170"/>
          </a:xfrm>
        </p:grpSpPr>
        <p:sp>
          <p:nvSpPr>
            <p:cNvPr id="19" name="Freeform 19"/>
            <p:cNvSpPr/>
            <p:nvPr/>
          </p:nvSpPr>
          <p:spPr>
            <a:xfrm>
              <a:off x="12700" y="12700"/>
              <a:ext cx="24431117" cy="487807"/>
            </a:xfrm>
            <a:custGeom>
              <a:avLst/>
              <a:gdLst/>
              <a:ahLst/>
              <a:cxnLst/>
              <a:rect l="l" t="t" r="r" b="b"/>
              <a:pathLst>
                <a:path w="24431117" h="487807">
                  <a:moveTo>
                    <a:pt x="0" y="0"/>
                  </a:moveTo>
                  <a:lnTo>
                    <a:pt x="24431117" y="0"/>
                  </a:lnTo>
                  <a:lnTo>
                    <a:pt x="24431117" y="487807"/>
                  </a:lnTo>
                  <a:lnTo>
                    <a:pt x="0" y="487807"/>
                  </a:lnTo>
                  <a:close/>
                </a:path>
              </a:pathLst>
            </a:custGeom>
            <a:solidFill>
              <a:srgbClr val="4617D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0145782" y="2121638"/>
            <a:ext cx="7398317" cy="7398133"/>
            <a:chOff x="0" y="0"/>
            <a:chExt cx="9864422" cy="9864178"/>
          </a:xfrm>
        </p:grpSpPr>
        <p:sp>
          <p:nvSpPr>
            <p:cNvPr id="21" name="Freeform 21" descr="Picture 4"/>
            <p:cNvSpPr/>
            <p:nvPr/>
          </p:nvSpPr>
          <p:spPr>
            <a:xfrm>
              <a:off x="0" y="0"/>
              <a:ext cx="9864471" cy="9864217"/>
            </a:xfrm>
            <a:custGeom>
              <a:avLst/>
              <a:gdLst/>
              <a:ahLst/>
              <a:cxnLst/>
              <a:rect l="l" t="t" r="r" b="b"/>
              <a:pathLst>
                <a:path w="9864471" h="9864217">
                  <a:moveTo>
                    <a:pt x="0" y="0"/>
                  </a:moveTo>
                  <a:lnTo>
                    <a:pt x="9864471" y="0"/>
                  </a:lnTo>
                  <a:lnTo>
                    <a:pt x="9864471" y="9864217"/>
                  </a:lnTo>
                  <a:lnTo>
                    <a:pt x="0" y="98642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4488" t="-1494" r="-6606" b="-214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82956" y="744174"/>
            <a:ext cx="2921214" cy="248720"/>
            <a:chOff x="0" y="0"/>
            <a:chExt cx="3894952" cy="331626"/>
          </a:xfrm>
        </p:grpSpPr>
        <p:sp>
          <p:nvSpPr>
            <p:cNvPr id="3" name="Freeform 3" descr="Image"/>
            <p:cNvSpPr/>
            <p:nvPr/>
          </p:nvSpPr>
          <p:spPr>
            <a:xfrm>
              <a:off x="0" y="0"/>
              <a:ext cx="3894963" cy="331597"/>
            </a:xfrm>
            <a:custGeom>
              <a:avLst/>
              <a:gdLst/>
              <a:ahLst/>
              <a:cxnLst/>
              <a:rect l="l" t="t" r="r" b="b"/>
              <a:pathLst>
                <a:path w="3894963" h="331597">
                  <a:moveTo>
                    <a:pt x="0" y="0"/>
                  </a:moveTo>
                  <a:lnTo>
                    <a:pt x="3894963" y="0"/>
                  </a:lnTo>
                  <a:lnTo>
                    <a:pt x="3894963" y="331597"/>
                  </a:lnTo>
                  <a:lnTo>
                    <a:pt x="0" y="331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067" r="-2067" b="-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5222434" y="427439"/>
            <a:ext cx="1580448" cy="780909"/>
            <a:chOff x="0" y="0"/>
            <a:chExt cx="2107264" cy="1041212"/>
          </a:xfrm>
        </p:grpSpPr>
        <p:sp>
          <p:nvSpPr>
            <p:cNvPr id="5" name="Freeform 5" descr="Picture 7"/>
            <p:cNvSpPr/>
            <p:nvPr/>
          </p:nvSpPr>
          <p:spPr>
            <a:xfrm>
              <a:off x="0" y="0"/>
              <a:ext cx="2107311" cy="1041273"/>
            </a:xfrm>
            <a:custGeom>
              <a:avLst/>
              <a:gdLst/>
              <a:ahLst/>
              <a:cxnLst/>
              <a:rect l="l" t="t" r="r" b="b"/>
              <a:pathLst>
                <a:path w="2107311" h="1041273">
                  <a:moveTo>
                    <a:pt x="0" y="0"/>
                  </a:moveTo>
                  <a:lnTo>
                    <a:pt x="2107311" y="0"/>
                  </a:lnTo>
                  <a:lnTo>
                    <a:pt x="2107311" y="1041273"/>
                  </a:lnTo>
                  <a:lnTo>
                    <a:pt x="0" y="1041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84" r="-582" b="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3800587" y="338836"/>
            <a:ext cx="1234639" cy="941733"/>
            <a:chOff x="0" y="0"/>
            <a:chExt cx="1646186" cy="1255644"/>
          </a:xfrm>
        </p:grpSpPr>
        <p:sp>
          <p:nvSpPr>
            <p:cNvPr id="7" name="Freeform 7" descr="Picture 9"/>
            <p:cNvSpPr/>
            <p:nvPr/>
          </p:nvSpPr>
          <p:spPr>
            <a:xfrm>
              <a:off x="0" y="0"/>
              <a:ext cx="1646174" cy="1255649"/>
            </a:xfrm>
            <a:custGeom>
              <a:avLst/>
              <a:gdLst/>
              <a:ahLst/>
              <a:cxnLst/>
              <a:rect l="l" t="t" r="r" b="b"/>
              <a:pathLst>
                <a:path w="1646174" h="1255649">
                  <a:moveTo>
                    <a:pt x="0" y="0"/>
                  </a:moveTo>
                  <a:lnTo>
                    <a:pt x="1646174" y="0"/>
                  </a:lnTo>
                  <a:lnTo>
                    <a:pt x="1646174" y="1255649"/>
                  </a:lnTo>
                  <a:lnTo>
                    <a:pt x="0" y="1255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27" b="-22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7000025" y="270560"/>
            <a:ext cx="534549" cy="1094670"/>
            <a:chOff x="0" y="0"/>
            <a:chExt cx="712732" cy="14595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12724" cy="1459611"/>
            </a:xfrm>
            <a:custGeom>
              <a:avLst/>
              <a:gdLst/>
              <a:ahLst/>
              <a:cxnLst/>
              <a:rect l="l" t="t" r="r" b="b"/>
              <a:pathLst>
                <a:path w="712724" h="1459611">
                  <a:moveTo>
                    <a:pt x="0" y="0"/>
                  </a:moveTo>
                  <a:lnTo>
                    <a:pt x="712724" y="0"/>
                  </a:lnTo>
                  <a:lnTo>
                    <a:pt x="712724" y="1459611"/>
                  </a:lnTo>
                  <a:lnTo>
                    <a:pt x="0" y="14596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1113" b="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2595394" y="338836"/>
            <a:ext cx="1008050" cy="864211"/>
            <a:chOff x="0" y="0"/>
            <a:chExt cx="1344066" cy="115228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44041" cy="1152271"/>
            </a:xfrm>
            <a:custGeom>
              <a:avLst/>
              <a:gdLst/>
              <a:ahLst/>
              <a:cxnLst/>
              <a:rect l="l" t="t" r="r" b="b"/>
              <a:pathLst>
                <a:path w="1344041" h="1152271">
                  <a:moveTo>
                    <a:pt x="0" y="0"/>
                  </a:moveTo>
                  <a:lnTo>
                    <a:pt x="1344041" y="0"/>
                  </a:lnTo>
                  <a:lnTo>
                    <a:pt x="1344041" y="1152271"/>
                  </a:lnTo>
                  <a:lnTo>
                    <a:pt x="0" y="1152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9507" t="-31606" r="-20418" b="-3160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3605" y="9985086"/>
            <a:ext cx="18342351" cy="384878"/>
            <a:chOff x="0" y="0"/>
            <a:chExt cx="24456468" cy="513170"/>
          </a:xfrm>
        </p:grpSpPr>
        <p:sp>
          <p:nvSpPr>
            <p:cNvPr id="13" name="Freeform 13"/>
            <p:cNvSpPr/>
            <p:nvPr/>
          </p:nvSpPr>
          <p:spPr>
            <a:xfrm>
              <a:off x="12700" y="12700"/>
              <a:ext cx="24431117" cy="487807"/>
            </a:xfrm>
            <a:custGeom>
              <a:avLst/>
              <a:gdLst/>
              <a:ahLst/>
              <a:cxnLst/>
              <a:rect l="l" t="t" r="r" b="b"/>
              <a:pathLst>
                <a:path w="24431117" h="487807">
                  <a:moveTo>
                    <a:pt x="0" y="0"/>
                  </a:moveTo>
                  <a:lnTo>
                    <a:pt x="24431117" y="0"/>
                  </a:lnTo>
                  <a:lnTo>
                    <a:pt x="24431117" y="487807"/>
                  </a:lnTo>
                  <a:lnTo>
                    <a:pt x="0" y="487807"/>
                  </a:lnTo>
                  <a:close/>
                </a:path>
              </a:pathLst>
            </a:custGeom>
            <a:solidFill>
              <a:srgbClr val="4617D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64759" y="1234315"/>
            <a:ext cx="7328391" cy="888806"/>
            <a:chOff x="0" y="0"/>
            <a:chExt cx="9771188" cy="118507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771188" cy="1185074"/>
            </a:xfrm>
            <a:custGeom>
              <a:avLst/>
              <a:gdLst/>
              <a:ahLst/>
              <a:cxnLst/>
              <a:rect l="l" t="t" r="r" b="b"/>
              <a:pathLst>
                <a:path w="9771188" h="1185074">
                  <a:moveTo>
                    <a:pt x="0" y="0"/>
                  </a:moveTo>
                  <a:lnTo>
                    <a:pt x="9771188" y="0"/>
                  </a:lnTo>
                  <a:lnTo>
                    <a:pt x="9771188" y="1185074"/>
                  </a:lnTo>
                  <a:lnTo>
                    <a:pt x="0" y="11850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57150"/>
              <a:ext cx="9771188" cy="112792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427"/>
                </a:lnSpc>
              </a:pPr>
              <a:r>
                <a:rPr lang="en-US" sz="4000" b="1" dirty="0">
                  <a:solidFill>
                    <a:srgbClr val="38383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erriweather Sans Bold"/>
                  <a:sym typeface="Merriweather Sans Bold"/>
                </a:rPr>
                <a:t>References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62332" y="2805282"/>
            <a:ext cx="16340585" cy="3253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3240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Streamlit</a:t>
            </a:r>
            <a:r>
              <a:rPr 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. (2025). </a:t>
            </a:r>
            <a:r>
              <a:rPr lang="en-US" sz="24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Streamlit</a:t>
            </a:r>
            <a:r>
              <a:rPr 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 Documentation. </a:t>
            </a:r>
            <a:r>
              <a:rPr 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  <a:hlinkClick r:id="rId8"/>
              </a:rPr>
              <a:t>https://docs.streamlit.io/</a:t>
            </a:r>
            <a:endParaRPr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erriweather Sans Light"/>
              <a:sym typeface="Merriweather Sans Light"/>
            </a:endParaRPr>
          </a:p>
          <a:p>
            <a:pPr marL="647700" lvl="1" indent="-323850" algn="l">
              <a:lnSpc>
                <a:spcPts val="3240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LangChain</a:t>
            </a:r>
            <a:r>
              <a:rPr 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. (2025). </a:t>
            </a:r>
            <a:r>
              <a:rPr lang="en-US" sz="24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LangChain</a:t>
            </a:r>
            <a:r>
              <a:rPr 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 Documentation. </a:t>
            </a:r>
            <a:r>
              <a:rPr 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  <a:hlinkClick r:id="rId9"/>
              </a:rPr>
              <a:t>https://python.langchain.com/docs/</a:t>
            </a:r>
            <a:endParaRPr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erriweather Sans Light"/>
              <a:sym typeface="Merriweather Sans Light"/>
            </a:endParaRPr>
          </a:p>
          <a:p>
            <a:pPr marL="647700" lvl="1" indent="-323850" algn="l">
              <a:lnSpc>
                <a:spcPts val="324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Pinecone. (2025). Pinecone Documentation. </a:t>
            </a:r>
            <a:r>
              <a:rPr 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  <a:hlinkClick r:id="rId10"/>
              </a:rPr>
              <a:t>https://docs.pinecone.io/</a:t>
            </a:r>
            <a:endParaRPr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erriweather Sans Light"/>
              <a:sym typeface="Merriweather Sans Light"/>
            </a:endParaRPr>
          </a:p>
          <a:p>
            <a:pPr marL="647700" lvl="1" indent="-323850" algn="l">
              <a:lnSpc>
                <a:spcPts val="324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Google Cloud. (2025). Google Generative AI API Documentation. </a:t>
            </a:r>
            <a:r>
              <a:rPr 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  <a:hlinkClick r:id="rId11"/>
              </a:rPr>
              <a:t>https://cloud.google.com/ai/generative-ai</a:t>
            </a:r>
            <a:endParaRPr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erriweather Sans Light"/>
              <a:sym typeface="Merriweather Sans Light"/>
            </a:endParaRPr>
          </a:p>
          <a:p>
            <a:pPr marL="647700" lvl="1" indent="-323850" algn="l">
              <a:lnSpc>
                <a:spcPts val="3240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Rehurek</a:t>
            </a:r>
            <a:r>
              <a:rPr 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, R., &amp; Sojka, P. (2010). Software Framework for Topic Modelling with Large Corpora. LREC 2010 Workshop.</a:t>
            </a:r>
          </a:p>
          <a:p>
            <a:pPr marL="647700" lvl="1" indent="-323850" algn="l">
              <a:lnSpc>
                <a:spcPts val="324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Loria, S. (2018). </a:t>
            </a:r>
            <a:r>
              <a:rPr lang="en-US" sz="24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TextBlob</a:t>
            </a:r>
            <a:r>
              <a:rPr 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</a:rPr>
              <a:t>: Simplified Text Processing. </a:t>
            </a:r>
            <a:r>
              <a:rPr 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 Light"/>
                <a:sym typeface="Merriweather Sans Light"/>
                <a:hlinkClick r:id="rId12"/>
              </a:rPr>
              <a:t>https://textblob.readthedocs.io/</a:t>
            </a:r>
            <a:endParaRPr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erriweather Sans Light"/>
              <a:sym typeface="Merriweather Sans Light"/>
            </a:endParaRPr>
          </a:p>
          <a:p>
            <a:pPr algn="l">
              <a:lnSpc>
                <a:spcPts val="3240"/>
              </a:lnSpc>
            </a:pPr>
            <a:endParaRPr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erriweather Sans Light"/>
              <a:sym typeface="Merriweather Sans Light"/>
            </a:endParaRP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176" y="2005492"/>
            <a:ext cx="18342351" cy="8316305"/>
            <a:chOff x="0" y="0"/>
            <a:chExt cx="24456468" cy="11088406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24431117" cy="11062970"/>
            </a:xfrm>
            <a:custGeom>
              <a:avLst/>
              <a:gdLst/>
              <a:ahLst/>
              <a:cxnLst/>
              <a:rect l="l" t="t" r="r" b="b"/>
              <a:pathLst>
                <a:path w="24431117" h="11062970">
                  <a:moveTo>
                    <a:pt x="0" y="0"/>
                  </a:moveTo>
                  <a:lnTo>
                    <a:pt x="24431117" y="0"/>
                  </a:lnTo>
                  <a:lnTo>
                    <a:pt x="24431117" y="11062970"/>
                  </a:lnTo>
                  <a:lnTo>
                    <a:pt x="0" y="11062970"/>
                  </a:lnTo>
                  <a:close/>
                </a:path>
              </a:pathLst>
            </a:custGeom>
            <a:solidFill>
              <a:srgbClr val="FE2E4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5127473" y="572394"/>
            <a:ext cx="1777568" cy="877906"/>
            <a:chOff x="0" y="0"/>
            <a:chExt cx="2370090" cy="1170542"/>
          </a:xfrm>
        </p:grpSpPr>
        <p:sp>
          <p:nvSpPr>
            <p:cNvPr id="5" name="Freeform 5" descr="Picture 7"/>
            <p:cNvSpPr/>
            <p:nvPr/>
          </p:nvSpPr>
          <p:spPr>
            <a:xfrm>
              <a:off x="0" y="0"/>
              <a:ext cx="2370074" cy="1170559"/>
            </a:xfrm>
            <a:custGeom>
              <a:avLst/>
              <a:gdLst/>
              <a:ahLst/>
              <a:cxnLst/>
              <a:rect l="l" t="t" r="r" b="b"/>
              <a:pathLst>
                <a:path w="2370074" h="1170559">
                  <a:moveTo>
                    <a:pt x="0" y="0"/>
                  </a:moveTo>
                  <a:lnTo>
                    <a:pt x="2370074" y="0"/>
                  </a:lnTo>
                  <a:lnTo>
                    <a:pt x="2370074" y="1170559"/>
                  </a:lnTo>
                  <a:lnTo>
                    <a:pt x="0" y="1170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61" r="-562" b="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3445664" y="434190"/>
            <a:ext cx="1458211" cy="1119732"/>
            <a:chOff x="0" y="0"/>
            <a:chExt cx="1944282" cy="1492976"/>
          </a:xfrm>
        </p:grpSpPr>
        <p:sp>
          <p:nvSpPr>
            <p:cNvPr id="7" name="Freeform 7" descr="Picture 9"/>
            <p:cNvSpPr/>
            <p:nvPr/>
          </p:nvSpPr>
          <p:spPr>
            <a:xfrm>
              <a:off x="0" y="0"/>
              <a:ext cx="1944243" cy="1493012"/>
            </a:xfrm>
            <a:custGeom>
              <a:avLst/>
              <a:gdLst/>
              <a:ahLst/>
              <a:cxnLst/>
              <a:rect l="l" t="t" r="r" b="b"/>
              <a:pathLst>
                <a:path w="1944243" h="1493012">
                  <a:moveTo>
                    <a:pt x="0" y="0"/>
                  </a:moveTo>
                  <a:lnTo>
                    <a:pt x="1944243" y="0"/>
                  </a:lnTo>
                  <a:lnTo>
                    <a:pt x="1944243" y="1493012"/>
                  </a:lnTo>
                  <a:lnTo>
                    <a:pt x="0" y="14930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7" r="-109" b="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7201592" y="146404"/>
            <a:ext cx="808054" cy="1617030"/>
            <a:chOff x="0" y="0"/>
            <a:chExt cx="1077406" cy="2156040"/>
          </a:xfrm>
        </p:grpSpPr>
        <p:sp>
          <p:nvSpPr>
            <p:cNvPr id="9" name="Freeform 9" descr="pasted-movie.png"/>
            <p:cNvSpPr/>
            <p:nvPr/>
          </p:nvSpPr>
          <p:spPr>
            <a:xfrm>
              <a:off x="0" y="0"/>
              <a:ext cx="1077468" cy="2156079"/>
            </a:xfrm>
            <a:custGeom>
              <a:avLst/>
              <a:gdLst/>
              <a:ahLst/>
              <a:cxnLst/>
              <a:rect l="l" t="t" r="r" b="b"/>
              <a:pathLst>
                <a:path w="1077468" h="2156079">
                  <a:moveTo>
                    <a:pt x="0" y="0"/>
                  </a:moveTo>
                  <a:lnTo>
                    <a:pt x="1077468" y="0"/>
                  </a:lnTo>
                  <a:lnTo>
                    <a:pt x="1077468" y="2156079"/>
                  </a:lnTo>
                  <a:lnTo>
                    <a:pt x="0" y="2156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04" r="5" b="-60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1943321" y="366993"/>
            <a:ext cx="1380389" cy="1175602"/>
            <a:chOff x="0" y="0"/>
            <a:chExt cx="1840518" cy="1567470"/>
          </a:xfrm>
        </p:grpSpPr>
        <p:sp>
          <p:nvSpPr>
            <p:cNvPr id="11" name="Freeform 11" descr="pasted-movie.png"/>
            <p:cNvSpPr/>
            <p:nvPr/>
          </p:nvSpPr>
          <p:spPr>
            <a:xfrm>
              <a:off x="0" y="0"/>
              <a:ext cx="1840484" cy="1567434"/>
            </a:xfrm>
            <a:custGeom>
              <a:avLst/>
              <a:gdLst/>
              <a:ahLst/>
              <a:cxnLst/>
              <a:rect l="l" t="t" r="r" b="b"/>
              <a:pathLst>
                <a:path w="1840484" h="1567434">
                  <a:moveTo>
                    <a:pt x="0" y="0"/>
                  </a:moveTo>
                  <a:lnTo>
                    <a:pt x="1840484" y="0"/>
                  </a:lnTo>
                  <a:lnTo>
                    <a:pt x="1840484" y="1567434"/>
                  </a:lnTo>
                  <a:lnTo>
                    <a:pt x="0" y="1567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9378" t="-31606" r="-19623" b="-3160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1762031" y="3523382"/>
            <a:ext cx="4397618" cy="4274686"/>
            <a:chOff x="0" y="0"/>
            <a:chExt cx="5863490" cy="5699582"/>
          </a:xfrm>
        </p:grpSpPr>
        <p:sp>
          <p:nvSpPr>
            <p:cNvPr id="13" name="Freeform 13" descr="Image"/>
            <p:cNvSpPr/>
            <p:nvPr/>
          </p:nvSpPr>
          <p:spPr>
            <a:xfrm>
              <a:off x="0" y="0"/>
              <a:ext cx="5863463" cy="5699633"/>
            </a:xfrm>
            <a:custGeom>
              <a:avLst/>
              <a:gdLst/>
              <a:ahLst/>
              <a:cxnLst/>
              <a:rect l="l" t="t" r="r" b="b"/>
              <a:pathLst>
                <a:path w="5863463" h="5699633">
                  <a:moveTo>
                    <a:pt x="0" y="0"/>
                  </a:moveTo>
                  <a:lnTo>
                    <a:pt x="5863463" y="0"/>
                  </a:lnTo>
                  <a:lnTo>
                    <a:pt x="5863463" y="5699633"/>
                  </a:lnTo>
                  <a:lnTo>
                    <a:pt x="0" y="56996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41" b="-4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610062" y="3565461"/>
            <a:ext cx="6442015" cy="4888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sz="12000" b="1" spc="48">
                <a:solidFill>
                  <a:srgbClr val="FFFFFF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Thank you!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-915027" y="962024"/>
            <a:ext cx="7541746" cy="10555052"/>
            <a:chOff x="0" y="0"/>
            <a:chExt cx="10055662" cy="14073402"/>
          </a:xfrm>
        </p:grpSpPr>
        <p:sp>
          <p:nvSpPr>
            <p:cNvPr id="16" name="Freeform 16" descr="Image"/>
            <p:cNvSpPr/>
            <p:nvPr/>
          </p:nvSpPr>
          <p:spPr>
            <a:xfrm>
              <a:off x="0" y="0"/>
              <a:ext cx="10055606" cy="14073378"/>
            </a:xfrm>
            <a:custGeom>
              <a:avLst/>
              <a:gdLst/>
              <a:ahLst/>
              <a:cxnLst/>
              <a:rect l="l" t="t" r="r" b="b"/>
              <a:pathLst>
                <a:path w="10055606" h="14073378">
                  <a:moveTo>
                    <a:pt x="0" y="0"/>
                  </a:moveTo>
                  <a:lnTo>
                    <a:pt x="10055606" y="0"/>
                  </a:lnTo>
                  <a:lnTo>
                    <a:pt x="10055606" y="14073378"/>
                  </a:lnTo>
                  <a:lnTo>
                    <a:pt x="0" y="140733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6" b="-1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82956" y="744174"/>
            <a:ext cx="2921214" cy="248720"/>
            <a:chOff x="0" y="0"/>
            <a:chExt cx="3894952" cy="331626"/>
          </a:xfrm>
        </p:grpSpPr>
        <p:sp>
          <p:nvSpPr>
            <p:cNvPr id="3" name="Freeform 3" descr="Image"/>
            <p:cNvSpPr/>
            <p:nvPr/>
          </p:nvSpPr>
          <p:spPr>
            <a:xfrm>
              <a:off x="0" y="0"/>
              <a:ext cx="3894963" cy="331597"/>
            </a:xfrm>
            <a:custGeom>
              <a:avLst/>
              <a:gdLst/>
              <a:ahLst/>
              <a:cxnLst/>
              <a:rect l="l" t="t" r="r" b="b"/>
              <a:pathLst>
                <a:path w="3894963" h="331597">
                  <a:moveTo>
                    <a:pt x="0" y="0"/>
                  </a:moveTo>
                  <a:lnTo>
                    <a:pt x="3894963" y="0"/>
                  </a:lnTo>
                  <a:lnTo>
                    <a:pt x="3894963" y="331597"/>
                  </a:lnTo>
                  <a:lnTo>
                    <a:pt x="0" y="331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067" r="-2067" b="-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5222434" y="427439"/>
            <a:ext cx="1580448" cy="780909"/>
            <a:chOff x="0" y="0"/>
            <a:chExt cx="2107264" cy="1041212"/>
          </a:xfrm>
        </p:grpSpPr>
        <p:sp>
          <p:nvSpPr>
            <p:cNvPr id="5" name="Freeform 5" descr="Picture 7"/>
            <p:cNvSpPr/>
            <p:nvPr/>
          </p:nvSpPr>
          <p:spPr>
            <a:xfrm>
              <a:off x="0" y="0"/>
              <a:ext cx="2107311" cy="1041273"/>
            </a:xfrm>
            <a:custGeom>
              <a:avLst/>
              <a:gdLst/>
              <a:ahLst/>
              <a:cxnLst/>
              <a:rect l="l" t="t" r="r" b="b"/>
              <a:pathLst>
                <a:path w="2107311" h="1041273">
                  <a:moveTo>
                    <a:pt x="0" y="0"/>
                  </a:moveTo>
                  <a:lnTo>
                    <a:pt x="2107311" y="0"/>
                  </a:lnTo>
                  <a:lnTo>
                    <a:pt x="2107311" y="1041273"/>
                  </a:lnTo>
                  <a:lnTo>
                    <a:pt x="0" y="1041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84" r="-582" b="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3800587" y="338836"/>
            <a:ext cx="1234639" cy="941733"/>
            <a:chOff x="0" y="0"/>
            <a:chExt cx="1646186" cy="1255644"/>
          </a:xfrm>
        </p:grpSpPr>
        <p:sp>
          <p:nvSpPr>
            <p:cNvPr id="7" name="Freeform 7" descr="Picture 9"/>
            <p:cNvSpPr/>
            <p:nvPr/>
          </p:nvSpPr>
          <p:spPr>
            <a:xfrm>
              <a:off x="0" y="0"/>
              <a:ext cx="1646174" cy="1255649"/>
            </a:xfrm>
            <a:custGeom>
              <a:avLst/>
              <a:gdLst/>
              <a:ahLst/>
              <a:cxnLst/>
              <a:rect l="l" t="t" r="r" b="b"/>
              <a:pathLst>
                <a:path w="1646174" h="1255649">
                  <a:moveTo>
                    <a:pt x="0" y="0"/>
                  </a:moveTo>
                  <a:lnTo>
                    <a:pt x="1646174" y="0"/>
                  </a:lnTo>
                  <a:lnTo>
                    <a:pt x="1646174" y="1255649"/>
                  </a:lnTo>
                  <a:lnTo>
                    <a:pt x="0" y="1255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27" b="-22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7000025" y="270560"/>
            <a:ext cx="534549" cy="1094670"/>
            <a:chOff x="0" y="0"/>
            <a:chExt cx="712732" cy="14595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12724" cy="1459611"/>
            </a:xfrm>
            <a:custGeom>
              <a:avLst/>
              <a:gdLst/>
              <a:ahLst/>
              <a:cxnLst/>
              <a:rect l="l" t="t" r="r" b="b"/>
              <a:pathLst>
                <a:path w="712724" h="1459611">
                  <a:moveTo>
                    <a:pt x="0" y="0"/>
                  </a:moveTo>
                  <a:lnTo>
                    <a:pt x="712724" y="0"/>
                  </a:lnTo>
                  <a:lnTo>
                    <a:pt x="712724" y="1459611"/>
                  </a:lnTo>
                  <a:lnTo>
                    <a:pt x="0" y="14596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1113" b="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2595394" y="338836"/>
            <a:ext cx="1008050" cy="864211"/>
            <a:chOff x="0" y="0"/>
            <a:chExt cx="1344066" cy="115228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44041" cy="1152271"/>
            </a:xfrm>
            <a:custGeom>
              <a:avLst/>
              <a:gdLst/>
              <a:ahLst/>
              <a:cxnLst/>
              <a:rect l="l" t="t" r="r" b="b"/>
              <a:pathLst>
                <a:path w="1344041" h="1152271">
                  <a:moveTo>
                    <a:pt x="0" y="0"/>
                  </a:moveTo>
                  <a:lnTo>
                    <a:pt x="1344041" y="0"/>
                  </a:lnTo>
                  <a:lnTo>
                    <a:pt x="1344041" y="1152271"/>
                  </a:lnTo>
                  <a:lnTo>
                    <a:pt x="0" y="1152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9507" t="-31606" r="-20418" b="-3160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3605" y="9985086"/>
            <a:ext cx="18342351" cy="384878"/>
            <a:chOff x="0" y="0"/>
            <a:chExt cx="24456468" cy="513170"/>
          </a:xfrm>
        </p:grpSpPr>
        <p:sp>
          <p:nvSpPr>
            <p:cNvPr id="13" name="Freeform 13"/>
            <p:cNvSpPr/>
            <p:nvPr/>
          </p:nvSpPr>
          <p:spPr>
            <a:xfrm>
              <a:off x="12700" y="12700"/>
              <a:ext cx="24431117" cy="487807"/>
            </a:xfrm>
            <a:custGeom>
              <a:avLst/>
              <a:gdLst/>
              <a:ahLst/>
              <a:cxnLst/>
              <a:rect l="l" t="t" r="r" b="b"/>
              <a:pathLst>
                <a:path w="24431117" h="487807">
                  <a:moveTo>
                    <a:pt x="0" y="0"/>
                  </a:moveTo>
                  <a:lnTo>
                    <a:pt x="24431117" y="0"/>
                  </a:lnTo>
                  <a:lnTo>
                    <a:pt x="24431117" y="487807"/>
                  </a:lnTo>
                  <a:lnTo>
                    <a:pt x="0" y="487807"/>
                  </a:lnTo>
                  <a:close/>
                </a:path>
              </a:pathLst>
            </a:custGeom>
            <a:solidFill>
              <a:srgbClr val="4617D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70530" y="1462626"/>
            <a:ext cx="17064038" cy="941737"/>
            <a:chOff x="0" y="0"/>
            <a:chExt cx="22752051" cy="1454458"/>
          </a:xfrm>
        </p:grpSpPr>
        <p:sp>
          <p:nvSpPr>
            <p:cNvPr id="15" name="Freeform 15"/>
            <p:cNvSpPr/>
            <p:nvPr/>
          </p:nvSpPr>
          <p:spPr>
            <a:xfrm>
              <a:off x="13467" y="6716"/>
              <a:ext cx="22725118" cy="1441015"/>
            </a:xfrm>
            <a:custGeom>
              <a:avLst/>
              <a:gdLst/>
              <a:ahLst/>
              <a:cxnLst/>
              <a:rect l="l" t="t" r="r" b="b"/>
              <a:pathLst>
                <a:path w="22725118" h="1441015">
                  <a:moveTo>
                    <a:pt x="0" y="0"/>
                  </a:moveTo>
                  <a:lnTo>
                    <a:pt x="22725119" y="0"/>
                  </a:lnTo>
                  <a:lnTo>
                    <a:pt x="22725119" y="1441015"/>
                  </a:lnTo>
                  <a:lnTo>
                    <a:pt x="0" y="1441015"/>
                  </a:lnTo>
                  <a:close/>
                </a:path>
              </a:pathLst>
            </a:custGeom>
            <a:solidFill>
              <a:srgbClr val="FE2E4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3013" y="1156219"/>
            <a:ext cx="3902681" cy="1661791"/>
            <a:chOff x="-7583" y="-319397"/>
            <a:chExt cx="5203575" cy="221572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195992" cy="1896324"/>
            </a:xfrm>
            <a:custGeom>
              <a:avLst/>
              <a:gdLst/>
              <a:ahLst/>
              <a:cxnLst/>
              <a:rect l="l" t="t" r="r" b="b"/>
              <a:pathLst>
                <a:path w="5195992" h="1896324">
                  <a:moveTo>
                    <a:pt x="0" y="0"/>
                  </a:moveTo>
                  <a:lnTo>
                    <a:pt x="5195992" y="0"/>
                  </a:lnTo>
                  <a:lnTo>
                    <a:pt x="5195992" y="1896324"/>
                  </a:lnTo>
                  <a:lnTo>
                    <a:pt x="0" y="18963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-7583" y="-319397"/>
              <a:ext cx="5195991" cy="182012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480"/>
                </a:lnSpc>
              </a:pPr>
              <a:r>
                <a:rPr lang="en-US" sz="4000" b="1" spc="24" dirty="0">
                  <a:solidFill>
                    <a:srgbClr val="FEFFF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erriweather Sans Bold"/>
                  <a:sym typeface="Merriweather Sans Bold"/>
                </a:rPr>
                <a:t>RAG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672850" y="2678615"/>
            <a:ext cx="16851618" cy="3125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8"/>
              </a:lnSpc>
            </a:pPr>
            <a:r>
              <a:rPr lang="en-US" sz="2400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Retrieval Augmented Generation (RAG) is an AI technique that combines information retrieval with text generation to improve the accuracy and reliability of LLMs (</a:t>
            </a:r>
            <a:r>
              <a:rPr lang="en-US" sz="2400" dirty="0">
                <a:solidFill>
                  <a:srgbClr val="19191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Gotham"/>
                <a:sym typeface="Gotham"/>
              </a:rPr>
              <a:t>Large</a:t>
            </a:r>
            <a:r>
              <a:rPr lang="en-US" sz="2400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 Language Models). It works by augmenting an LLM with a way to retrieve and incorporate new information from external sources, making it more grounded in a specific body of knowledge.</a:t>
            </a:r>
          </a:p>
          <a:p>
            <a:pPr algn="l">
              <a:lnSpc>
                <a:spcPts val="4004"/>
              </a:lnSpc>
            </a:pPr>
            <a:endParaRPr lang="en-US" sz="2400" dirty="0">
              <a:solidFill>
                <a:srgbClr val="191919"/>
              </a:solidFill>
              <a:latin typeface="Gotham"/>
              <a:ea typeface="Gotham"/>
              <a:cs typeface="Gotham"/>
              <a:sym typeface="Gotham"/>
            </a:endParaRPr>
          </a:p>
          <a:p>
            <a:pPr algn="l">
              <a:lnSpc>
                <a:spcPts val="4004"/>
              </a:lnSpc>
            </a:pPr>
            <a:endParaRPr lang="en-US" sz="2400" dirty="0">
              <a:solidFill>
                <a:srgbClr val="191919"/>
              </a:solidFill>
              <a:latin typeface="Gotham"/>
              <a:ea typeface="Gotham"/>
              <a:cs typeface="Gotham"/>
              <a:sym typeface="Gotha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82956" y="5245417"/>
            <a:ext cx="11324162" cy="464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4"/>
              </a:lnSpc>
            </a:pPr>
            <a:r>
              <a:rPr lang="en-US" sz="2600" b="1" dirty="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How it works: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98309" y="5955217"/>
            <a:ext cx="13659655" cy="3170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3" lvl="1" indent="-291467" algn="l">
              <a:lnSpc>
                <a:spcPts val="4158"/>
              </a:lnSpc>
              <a:buFont typeface="Arial"/>
              <a:buChar char="•"/>
            </a:pPr>
            <a:r>
              <a:rPr lang="en-US" sz="2400" b="1" dirty="0">
                <a:solidFill>
                  <a:srgbClr val="5858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Gotham Bold"/>
                <a:sym typeface="Gotham Bold"/>
              </a:rPr>
              <a:t>Retrieval Module </a:t>
            </a:r>
            <a:r>
              <a:rPr lang="en-US" sz="2400" dirty="0">
                <a:solidFill>
                  <a:srgbClr val="5858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Gotham Bold"/>
                <a:sym typeface="Gotham Bold"/>
              </a:rPr>
              <a:t>:</a:t>
            </a:r>
            <a:r>
              <a:rPr lang="en-US" sz="2400" dirty="0">
                <a:solidFill>
                  <a:srgbClr val="19191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Gotham Bold"/>
                <a:sym typeface="Gotham Bold"/>
              </a:rPr>
              <a:t> </a:t>
            </a:r>
            <a:r>
              <a:rPr lang="en-US" sz="2400" dirty="0">
                <a:solidFill>
                  <a:srgbClr val="19191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Gotham"/>
                <a:sym typeface="Gotham"/>
              </a:rPr>
              <a:t>Retrieves relevant documents or information from a knowledge base based on a user's query or prompt. </a:t>
            </a:r>
          </a:p>
          <a:p>
            <a:pPr marL="582933" lvl="1" indent="-291467" algn="l">
              <a:lnSpc>
                <a:spcPts val="4158"/>
              </a:lnSpc>
              <a:buFont typeface="Arial"/>
              <a:buChar char="•"/>
            </a:pPr>
            <a:r>
              <a:rPr lang="en-US" sz="2400" b="1" dirty="0">
                <a:solidFill>
                  <a:srgbClr val="5858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Gotham Bold"/>
                <a:sym typeface="Gotham Bold"/>
              </a:rPr>
              <a:t>Augmentation</a:t>
            </a:r>
            <a:r>
              <a:rPr lang="en-US" sz="2400" b="1" dirty="0">
                <a:solidFill>
                  <a:srgbClr val="19191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Gotham Bold"/>
                <a:sym typeface="Gotham Bold"/>
              </a:rPr>
              <a:t> : </a:t>
            </a:r>
            <a:r>
              <a:rPr lang="en-US" sz="2400" dirty="0">
                <a:solidFill>
                  <a:srgbClr val="19191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Gotham"/>
                <a:sym typeface="Gotham"/>
              </a:rPr>
              <a:t>This retrieved information is then used as context for the LLM to generate a response.</a:t>
            </a:r>
          </a:p>
          <a:p>
            <a:pPr marL="582933" lvl="1" indent="-291467" algn="l">
              <a:lnSpc>
                <a:spcPts val="4158"/>
              </a:lnSpc>
              <a:buFont typeface="Arial"/>
              <a:buChar char="•"/>
            </a:pPr>
            <a:r>
              <a:rPr lang="en-US" sz="2400" b="1" dirty="0">
                <a:solidFill>
                  <a:srgbClr val="5858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Gotham Bold"/>
                <a:sym typeface="Gotham Bold"/>
              </a:rPr>
              <a:t>Generation</a:t>
            </a:r>
            <a:r>
              <a:rPr lang="en-US" sz="2400" b="1" dirty="0">
                <a:solidFill>
                  <a:srgbClr val="19191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Gotham Bold"/>
                <a:sym typeface="Gotham Bold"/>
              </a:rPr>
              <a:t>: </a:t>
            </a:r>
            <a:r>
              <a:rPr lang="en-US" sz="2400" dirty="0">
                <a:solidFill>
                  <a:srgbClr val="19191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Gotham"/>
                <a:sym typeface="Gotham"/>
              </a:rPr>
              <a:t>The LLM uses the retrieved information to generate a more accurate and relevant response, potentially with fewer hallucinations.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82956" y="744174"/>
            <a:ext cx="2921214" cy="248720"/>
            <a:chOff x="0" y="0"/>
            <a:chExt cx="3894952" cy="331626"/>
          </a:xfrm>
        </p:grpSpPr>
        <p:sp>
          <p:nvSpPr>
            <p:cNvPr id="3" name="Freeform 3" descr="Image"/>
            <p:cNvSpPr/>
            <p:nvPr/>
          </p:nvSpPr>
          <p:spPr>
            <a:xfrm>
              <a:off x="0" y="0"/>
              <a:ext cx="3894963" cy="331597"/>
            </a:xfrm>
            <a:custGeom>
              <a:avLst/>
              <a:gdLst/>
              <a:ahLst/>
              <a:cxnLst/>
              <a:rect l="l" t="t" r="r" b="b"/>
              <a:pathLst>
                <a:path w="3894963" h="331597">
                  <a:moveTo>
                    <a:pt x="0" y="0"/>
                  </a:moveTo>
                  <a:lnTo>
                    <a:pt x="3894963" y="0"/>
                  </a:lnTo>
                  <a:lnTo>
                    <a:pt x="3894963" y="331597"/>
                  </a:lnTo>
                  <a:lnTo>
                    <a:pt x="0" y="331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067" r="-2067" b="-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5222434" y="427439"/>
            <a:ext cx="1580448" cy="780909"/>
            <a:chOff x="0" y="0"/>
            <a:chExt cx="2107264" cy="1041212"/>
          </a:xfrm>
        </p:grpSpPr>
        <p:sp>
          <p:nvSpPr>
            <p:cNvPr id="5" name="Freeform 5" descr="Picture 7"/>
            <p:cNvSpPr/>
            <p:nvPr/>
          </p:nvSpPr>
          <p:spPr>
            <a:xfrm>
              <a:off x="0" y="0"/>
              <a:ext cx="2107311" cy="1041273"/>
            </a:xfrm>
            <a:custGeom>
              <a:avLst/>
              <a:gdLst/>
              <a:ahLst/>
              <a:cxnLst/>
              <a:rect l="l" t="t" r="r" b="b"/>
              <a:pathLst>
                <a:path w="2107311" h="1041273">
                  <a:moveTo>
                    <a:pt x="0" y="0"/>
                  </a:moveTo>
                  <a:lnTo>
                    <a:pt x="2107311" y="0"/>
                  </a:lnTo>
                  <a:lnTo>
                    <a:pt x="2107311" y="1041273"/>
                  </a:lnTo>
                  <a:lnTo>
                    <a:pt x="0" y="1041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84" r="-582" b="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3800587" y="338836"/>
            <a:ext cx="1234639" cy="941733"/>
            <a:chOff x="0" y="0"/>
            <a:chExt cx="1646186" cy="1255644"/>
          </a:xfrm>
        </p:grpSpPr>
        <p:sp>
          <p:nvSpPr>
            <p:cNvPr id="7" name="Freeform 7" descr="Picture 9"/>
            <p:cNvSpPr/>
            <p:nvPr/>
          </p:nvSpPr>
          <p:spPr>
            <a:xfrm>
              <a:off x="0" y="0"/>
              <a:ext cx="1646174" cy="1255649"/>
            </a:xfrm>
            <a:custGeom>
              <a:avLst/>
              <a:gdLst/>
              <a:ahLst/>
              <a:cxnLst/>
              <a:rect l="l" t="t" r="r" b="b"/>
              <a:pathLst>
                <a:path w="1646174" h="1255649">
                  <a:moveTo>
                    <a:pt x="0" y="0"/>
                  </a:moveTo>
                  <a:lnTo>
                    <a:pt x="1646174" y="0"/>
                  </a:lnTo>
                  <a:lnTo>
                    <a:pt x="1646174" y="1255649"/>
                  </a:lnTo>
                  <a:lnTo>
                    <a:pt x="0" y="1255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27" b="-22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7000025" y="270560"/>
            <a:ext cx="534549" cy="1094670"/>
            <a:chOff x="0" y="0"/>
            <a:chExt cx="712732" cy="14595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12724" cy="1459611"/>
            </a:xfrm>
            <a:custGeom>
              <a:avLst/>
              <a:gdLst/>
              <a:ahLst/>
              <a:cxnLst/>
              <a:rect l="l" t="t" r="r" b="b"/>
              <a:pathLst>
                <a:path w="712724" h="1459611">
                  <a:moveTo>
                    <a:pt x="0" y="0"/>
                  </a:moveTo>
                  <a:lnTo>
                    <a:pt x="712724" y="0"/>
                  </a:lnTo>
                  <a:lnTo>
                    <a:pt x="712724" y="1459611"/>
                  </a:lnTo>
                  <a:lnTo>
                    <a:pt x="0" y="14596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1113" b="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2595394" y="338836"/>
            <a:ext cx="1008050" cy="864211"/>
            <a:chOff x="0" y="0"/>
            <a:chExt cx="1344066" cy="115228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44041" cy="1152271"/>
            </a:xfrm>
            <a:custGeom>
              <a:avLst/>
              <a:gdLst/>
              <a:ahLst/>
              <a:cxnLst/>
              <a:rect l="l" t="t" r="r" b="b"/>
              <a:pathLst>
                <a:path w="1344041" h="1152271">
                  <a:moveTo>
                    <a:pt x="0" y="0"/>
                  </a:moveTo>
                  <a:lnTo>
                    <a:pt x="1344041" y="0"/>
                  </a:lnTo>
                  <a:lnTo>
                    <a:pt x="1344041" y="1152271"/>
                  </a:lnTo>
                  <a:lnTo>
                    <a:pt x="0" y="1152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9507" t="-31606" r="-20418" b="-3160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3605" y="9985086"/>
            <a:ext cx="18342351" cy="384878"/>
            <a:chOff x="0" y="0"/>
            <a:chExt cx="24456468" cy="513170"/>
          </a:xfrm>
        </p:grpSpPr>
        <p:sp>
          <p:nvSpPr>
            <p:cNvPr id="13" name="Freeform 13"/>
            <p:cNvSpPr/>
            <p:nvPr/>
          </p:nvSpPr>
          <p:spPr>
            <a:xfrm>
              <a:off x="12700" y="12700"/>
              <a:ext cx="24431117" cy="487807"/>
            </a:xfrm>
            <a:custGeom>
              <a:avLst/>
              <a:gdLst/>
              <a:ahLst/>
              <a:cxnLst/>
              <a:rect l="l" t="t" r="r" b="b"/>
              <a:pathLst>
                <a:path w="24431117" h="487807">
                  <a:moveTo>
                    <a:pt x="0" y="0"/>
                  </a:moveTo>
                  <a:lnTo>
                    <a:pt x="24431117" y="0"/>
                  </a:lnTo>
                  <a:lnTo>
                    <a:pt x="24431117" y="487807"/>
                  </a:lnTo>
                  <a:lnTo>
                    <a:pt x="0" y="487807"/>
                  </a:lnTo>
                  <a:close/>
                </a:path>
              </a:pathLst>
            </a:custGeom>
            <a:solidFill>
              <a:srgbClr val="4617D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70536" y="1561468"/>
            <a:ext cx="17064038" cy="810388"/>
            <a:chOff x="0" y="0"/>
            <a:chExt cx="22752051" cy="1454458"/>
          </a:xfrm>
        </p:grpSpPr>
        <p:sp>
          <p:nvSpPr>
            <p:cNvPr id="15" name="Freeform 15"/>
            <p:cNvSpPr/>
            <p:nvPr/>
          </p:nvSpPr>
          <p:spPr>
            <a:xfrm>
              <a:off x="13467" y="6716"/>
              <a:ext cx="22725118" cy="1441015"/>
            </a:xfrm>
            <a:custGeom>
              <a:avLst/>
              <a:gdLst/>
              <a:ahLst/>
              <a:cxnLst/>
              <a:rect l="l" t="t" r="r" b="b"/>
              <a:pathLst>
                <a:path w="22725118" h="1441015">
                  <a:moveTo>
                    <a:pt x="0" y="0"/>
                  </a:moveTo>
                  <a:lnTo>
                    <a:pt x="22725119" y="0"/>
                  </a:lnTo>
                  <a:lnTo>
                    <a:pt x="22725119" y="1441015"/>
                  </a:lnTo>
                  <a:lnTo>
                    <a:pt x="0" y="1441015"/>
                  </a:lnTo>
                  <a:close/>
                </a:path>
              </a:pathLst>
            </a:custGeom>
            <a:solidFill>
              <a:srgbClr val="FE2E4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76828" y="1347450"/>
            <a:ext cx="14632240" cy="1299815"/>
            <a:chOff x="0" y="-105140"/>
            <a:chExt cx="19509654" cy="192003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509654" cy="1814890"/>
            </a:xfrm>
            <a:custGeom>
              <a:avLst/>
              <a:gdLst/>
              <a:ahLst/>
              <a:cxnLst/>
              <a:rect l="l" t="t" r="r" b="b"/>
              <a:pathLst>
                <a:path w="19509654" h="1814890">
                  <a:moveTo>
                    <a:pt x="0" y="0"/>
                  </a:moveTo>
                  <a:lnTo>
                    <a:pt x="19509654" y="0"/>
                  </a:lnTo>
                  <a:lnTo>
                    <a:pt x="19509654" y="1814890"/>
                  </a:lnTo>
                  <a:lnTo>
                    <a:pt x="0" y="18148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05140"/>
              <a:ext cx="19509654" cy="17386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480"/>
                </a:lnSpc>
              </a:pPr>
              <a:r>
                <a:rPr lang="en-US" sz="4000" b="1" spc="24" dirty="0">
                  <a:solidFill>
                    <a:srgbClr val="FEFFFE"/>
                  </a:solidFill>
                  <a:latin typeface="Merriweather Sans Bold"/>
                  <a:ea typeface="Merriweather Sans Bold"/>
                  <a:cs typeface="Merriweather Sans Bold"/>
                  <a:sym typeface="Merriweather Sans Bold"/>
                </a:rPr>
                <a:t>Benefits of RAG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47258" y="2793848"/>
            <a:ext cx="11179533" cy="2804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8734" lvl="1" indent="-354367" algn="l">
              <a:lnSpc>
                <a:spcPts val="4431"/>
              </a:lnSpc>
              <a:buFont typeface="Arial"/>
              <a:buChar char="•"/>
            </a:pPr>
            <a:r>
              <a:rPr lang="en-US" sz="2400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Improved accuracy and reliability</a:t>
            </a:r>
          </a:p>
          <a:p>
            <a:pPr marL="708734" lvl="1" indent="-354367" algn="l">
              <a:lnSpc>
                <a:spcPts val="4431"/>
              </a:lnSpc>
              <a:buFont typeface="Arial"/>
              <a:buChar char="•"/>
            </a:pPr>
            <a:r>
              <a:rPr lang="en-US" sz="2400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Access to up-to-date information</a:t>
            </a:r>
          </a:p>
          <a:p>
            <a:pPr marL="708734" lvl="1" indent="-354367" algn="l">
              <a:lnSpc>
                <a:spcPts val="4431"/>
              </a:lnSpc>
              <a:buFont typeface="Arial"/>
              <a:buChar char="•"/>
            </a:pPr>
            <a:r>
              <a:rPr lang="en-US" sz="2400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Reduced training costs</a:t>
            </a:r>
          </a:p>
          <a:p>
            <a:pPr marL="708734" lvl="1" indent="-354367" algn="l">
              <a:lnSpc>
                <a:spcPts val="4431"/>
              </a:lnSpc>
              <a:buFont typeface="Arial"/>
              <a:buChar char="•"/>
            </a:pPr>
            <a:r>
              <a:rPr lang="en-US" sz="2400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Enhanced user experience</a:t>
            </a:r>
          </a:p>
          <a:p>
            <a:pPr algn="l">
              <a:lnSpc>
                <a:spcPts val="4431"/>
              </a:lnSpc>
            </a:pPr>
            <a:endParaRPr lang="en-US" sz="2400" dirty="0">
              <a:solidFill>
                <a:srgbClr val="191919"/>
              </a:solidFill>
              <a:latin typeface="Gotham"/>
              <a:ea typeface="Gotham"/>
              <a:cs typeface="Gotham"/>
              <a:sym typeface="Gotha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96162" y="5143500"/>
            <a:ext cx="6525944" cy="1353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92"/>
              </a:lnSpc>
            </a:pPr>
            <a:r>
              <a:rPr lang="en-US" sz="2400" b="1" dirty="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Applications of RAG:</a:t>
            </a:r>
          </a:p>
          <a:p>
            <a:pPr algn="l">
              <a:lnSpc>
                <a:spcPts val="5692"/>
              </a:lnSpc>
            </a:pPr>
            <a:endParaRPr lang="en-US" sz="2400" b="1" dirty="0">
              <a:solidFill>
                <a:srgbClr val="191919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10206" y="5998305"/>
            <a:ext cx="12416462" cy="2464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1706" lvl="1" indent="-390853" algn="l">
              <a:lnSpc>
                <a:spcPts val="4887"/>
              </a:lnSpc>
              <a:buFont typeface="Arial"/>
              <a:buChar char="•"/>
            </a:pPr>
            <a:r>
              <a:rPr lang="en-US" sz="2400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Chatbots and Knowledge Management</a:t>
            </a:r>
          </a:p>
          <a:p>
            <a:pPr marL="781706" lvl="1" indent="-390853" algn="l">
              <a:lnSpc>
                <a:spcPts val="4887"/>
              </a:lnSpc>
              <a:buFont typeface="Arial"/>
              <a:buChar char="•"/>
            </a:pPr>
            <a:r>
              <a:rPr lang="en-US" sz="2400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Customer Service</a:t>
            </a:r>
          </a:p>
          <a:p>
            <a:pPr marL="781706" lvl="1" indent="-390853" algn="l">
              <a:lnSpc>
                <a:spcPts val="4887"/>
              </a:lnSpc>
              <a:buFont typeface="Arial"/>
              <a:buChar char="•"/>
            </a:pPr>
            <a:r>
              <a:rPr lang="en-US" sz="2400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Legal Research:</a:t>
            </a:r>
          </a:p>
          <a:p>
            <a:pPr marL="781706" lvl="1" indent="-390853" algn="l">
              <a:lnSpc>
                <a:spcPts val="4887"/>
              </a:lnSpc>
              <a:buFont typeface="Arial"/>
              <a:buChar char="•"/>
            </a:pPr>
            <a:r>
              <a:rPr lang="en-US" sz="2400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Healthcare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82956" y="744174"/>
            <a:ext cx="2921214" cy="248720"/>
            <a:chOff x="0" y="0"/>
            <a:chExt cx="3894952" cy="331626"/>
          </a:xfrm>
        </p:grpSpPr>
        <p:sp>
          <p:nvSpPr>
            <p:cNvPr id="3" name="Freeform 3" descr="Image"/>
            <p:cNvSpPr/>
            <p:nvPr/>
          </p:nvSpPr>
          <p:spPr>
            <a:xfrm>
              <a:off x="0" y="0"/>
              <a:ext cx="3894963" cy="331597"/>
            </a:xfrm>
            <a:custGeom>
              <a:avLst/>
              <a:gdLst/>
              <a:ahLst/>
              <a:cxnLst/>
              <a:rect l="l" t="t" r="r" b="b"/>
              <a:pathLst>
                <a:path w="3894963" h="331597">
                  <a:moveTo>
                    <a:pt x="0" y="0"/>
                  </a:moveTo>
                  <a:lnTo>
                    <a:pt x="3894963" y="0"/>
                  </a:lnTo>
                  <a:lnTo>
                    <a:pt x="3894963" y="331597"/>
                  </a:lnTo>
                  <a:lnTo>
                    <a:pt x="0" y="331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067" r="-2067" b="-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5222434" y="427439"/>
            <a:ext cx="1580448" cy="780909"/>
            <a:chOff x="0" y="0"/>
            <a:chExt cx="2107264" cy="1041212"/>
          </a:xfrm>
        </p:grpSpPr>
        <p:sp>
          <p:nvSpPr>
            <p:cNvPr id="5" name="Freeform 5" descr="Picture 7"/>
            <p:cNvSpPr/>
            <p:nvPr/>
          </p:nvSpPr>
          <p:spPr>
            <a:xfrm>
              <a:off x="0" y="0"/>
              <a:ext cx="2107311" cy="1041273"/>
            </a:xfrm>
            <a:custGeom>
              <a:avLst/>
              <a:gdLst/>
              <a:ahLst/>
              <a:cxnLst/>
              <a:rect l="l" t="t" r="r" b="b"/>
              <a:pathLst>
                <a:path w="2107311" h="1041273">
                  <a:moveTo>
                    <a:pt x="0" y="0"/>
                  </a:moveTo>
                  <a:lnTo>
                    <a:pt x="2107311" y="0"/>
                  </a:lnTo>
                  <a:lnTo>
                    <a:pt x="2107311" y="1041273"/>
                  </a:lnTo>
                  <a:lnTo>
                    <a:pt x="0" y="1041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84" r="-582" b="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3800587" y="338836"/>
            <a:ext cx="1234639" cy="941733"/>
            <a:chOff x="0" y="0"/>
            <a:chExt cx="1646186" cy="1255644"/>
          </a:xfrm>
        </p:grpSpPr>
        <p:sp>
          <p:nvSpPr>
            <p:cNvPr id="7" name="Freeform 7" descr="Picture 9"/>
            <p:cNvSpPr/>
            <p:nvPr/>
          </p:nvSpPr>
          <p:spPr>
            <a:xfrm>
              <a:off x="0" y="0"/>
              <a:ext cx="1646174" cy="1255649"/>
            </a:xfrm>
            <a:custGeom>
              <a:avLst/>
              <a:gdLst/>
              <a:ahLst/>
              <a:cxnLst/>
              <a:rect l="l" t="t" r="r" b="b"/>
              <a:pathLst>
                <a:path w="1646174" h="1255649">
                  <a:moveTo>
                    <a:pt x="0" y="0"/>
                  </a:moveTo>
                  <a:lnTo>
                    <a:pt x="1646174" y="0"/>
                  </a:lnTo>
                  <a:lnTo>
                    <a:pt x="1646174" y="1255649"/>
                  </a:lnTo>
                  <a:lnTo>
                    <a:pt x="0" y="1255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27" b="-22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7000025" y="270560"/>
            <a:ext cx="534549" cy="1094670"/>
            <a:chOff x="0" y="0"/>
            <a:chExt cx="712732" cy="14595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12724" cy="1459611"/>
            </a:xfrm>
            <a:custGeom>
              <a:avLst/>
              <a:gdLst/>
              <a:ahLst/>
              <a:cxnLst/>
              <a:rect l="l" t="t" r="r" b="b"/>
              <a:pathLst>
                <a:path w="712724" h="1459611">
                  <a:moveTo>
                    <a:pt x="0" y="0"/>
                  </a:moveTo>
                  <a:lnTo>
                    <a:pt x="712724" y="0"/>
                  </a:lnTo>
                  <a:lnTo>
                    <a:pt x="712724" y="1459611"/>
                  </a:lnTo>
                  <a:lnTo>
                    <a:pt x="0" y="14596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1113" b="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2595394" y="338836"/>
            <a:ext cx="1008050" cy="864211"/>
            <a:chOff x="0" y="0"/>
            <a:chExt cx="1344066" cy="115228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44041" cy="1152271"/>
            </a:xfrm>
            <a:custGeom>
              <a:avLst/>
              <a:gdLst/>
              <a:ahLst/>
              <a:cxnLst/>
              <a:rect l="l" t="t" r="r" b="b"/>
              <a:pathLst>
                <a:path w="1344041" h="1152271">
                  <a:moveTo>
                    <a:pt x="0" y="0"/>
                  </a:moveTo>
                  <a:lnTo>
                    <a:pt x="1344041" y="0"/>
                  </a:lnTo>
                  <a:lnTo>
                    <a:pt x="1344041" y="1152271"/>
                  </a:lnTo>
                  <a:lnTo>
                    <a:pt x="0" y="1152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9507" t="-31606" r="-20418" b="-3160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3605" y="9985086"/>
            <a:ext cx="18342351" cy="384878"/>
            <a:chOff x="0" y="0"/>
            <a:chExt cx="24456468" cy="513170"/>
          </a:xfrm>
        </p:grpSpPr>
        <p:sp>
          <p:nvSpPr>
            <p:cNvPr id="13" name="Freeform 13"/>
            <p:cNvSpPr/>
            <p:nvPr/>
          </p:nvSpPr>
          <p:spPr>
            <a:xfrm>
              <a:off x="12700" y="12700"/>
              <a:ext cx="24431117" cy="487807"/>
            </a:xfrm>
            <a:custGeom>
              <a:avLst/>
              <a:gdLst/>
              <a:ahLst/>
              <a:cxnLst/>
              <a:rect l="l" t="t" r="r" b="b"/>
              <a:pathLst>
                <a:path w="24431117" h="487807">
                  <a:moveTo>
                    <a:pt x="0" y="0"/>
                  </a:moveTo>
                  <a:lnTo>
                    <a:pt x="24431117" y="0"/>
                  </a:lnTo>
                  <a:lnTo>
                    <a:pt x="24431117" y="487807"/>
                  </a:lnTo>
                  <a:lnTo>
                    <a:pt x="0" y="487807"/>
                  </a:lnTo>
                  <a:close/>
                </a:path>
              </a:pathLst>
            </a:custGeom>
            <a:solidFill>
              <a:srgbClr val="4617D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95949" y="1421018"/>
            <a:ext cx="15873490" cy="941737"/>
            <a:chOff x="0" y="0"/>
            <a:chExt cx="21164653" cy="1557192"/>
          </a:xfrm>
        </p:grpSpPr>
        <p:sp>
          <p:nvSpPr>
            <p:cNvPr id="15" name="Freeform 15"/>
            <p:cNvSpPr/>
            <p:nvPr/>
          </p:nvSpPr>
          <p:spPr>
            <a:xfrm>
              <a:off x="12528" y="7191"/>
              <a:ext cx="21139600" cy="1542800"/>
            </a:xfrm>
            <a:custGeom>
              <a:avLst/>
              <a:gdLst/>
              <a:ahLst/>
              <a:cxnLst/>
              <a:rect l="l" t="t" r="r" b="b"/>
              <a:pathLst>
                <a:path w="21139600" h="1542800">
                  <a:moveTo>
                    <a:pt x="0" y="0"/>
                  </a:moveTo>
                  <a:lnTo>
                    <a:pt x="21139600" y="0"/>
                  </a:lnTo>
                  <a:lnTo>
                    <a:pt x="21139600" y="1542799"/>
                  </a:lnTo>
                  <a:lnTo>
                    <a:pt x="0" y="1542799"/>
                  </a:lnTo>
                  <a:close/>
                </a:path>
              </a:pathLst>
            </a:custGeom>
            <a:solidFill>
              <a:srgbClr val="FE2E4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17180" y="1148573"/>
            <a:ext cx="16066232" cy="1366944"/>
            <a:chOff x="756479" y="-148394"/>
            <a:chExt cx="21421642" cy="1906342"/>
          </a:xfrm>
        </p:grpSpPr>
        <p:sp>
          <p:nvSpPr>
            <p:cNvPr id="17" name="Freeform 17"/>
            <p:cNvSpPr/>
            <p:nvPr/>
          </p:nvSpPr>
          <p:spPr>
            <a:xfrm>
              <a:off x="756479" y="-19498"/>
              <a:ext cx="20813153" cy="1777446"/>
            </a:xfrm>
            <a:custGeom>
              <a:avLst/>
              <a:gdLst/>
              <a:ahLst/>
              <a:cxnLst/>
              <a:rect l="l" t="t" r="r" b="b"/>
              <a:pathLst>
                <a:path w="20813153" h="1777445">
                  <a:moveTo>
                    <a:pt x="0" y="0"/>
                  </a:moveTo>
                  <a:lnTo>
                    <a:pt x="20813153" y="0"/>
                  </a:lnTo>
                  <a:lnTo>
                    <a:pt x="20813153" y="1777445"/>
                  </a:lnTo>
                  <a:lnTo>
                    <a:pt x="0" y="17774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364969" y="-148394"/>
              <a:ext cx="20813152" cy="17012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372"/>
                </a:lnSpc>
              </a:pPr>
              <a:r>
                <a:rPr lang="en-US" sz="4000" b="1" spc="23" dirty="0">
                  <a:solidFill>
                    <a:srgbClr val="FEFFF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erriweather Sans Bold"/>
                  <a:sym typeface="Merriweather Sans Bold"/>
                </a:rPr>
                <a:t>Concept note and Implementation Plan 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682956" y="2794628"/>
            <a:ext cx="15486483" cy="2160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48"/>
              </a:lnSpc>
            </a:pPr>
            <a:r>
              <a:rPr lang="en-US" sz="2400" dirty="0">
                <a:solidFill>
                  <a:srgbClr val="19191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Gotham"/>
                <a:sym typeface="Gotham"/>
              </a:rPr>
              <a:t>This project introduces an AI-powered Clinical Decision Support System (CDSS) that uses Retrieval-Augmented Generation (RAG) to help healthcare professionals make accurate, evidence-based decisions. </a:t>
            </a:r>
          </a:p>
          <a:p>
            <a:pPr algn="l">
              <a:lnSpc>
                <a:spcPts val="4448"/>
              </a:lnSpc>
            </a:pPr>
            <a:r>
              <a:rPr lang="en-US" sz="2400" dirty="0">
                <a:solidFill>
                  <a:srgbClr val="19191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Gotham"/>
                <a:sym typeface="Gotham"/>
              </a:rPr>
              <a:t>By integrating medical textbooks, this system aims to:</a:t>
            </a:r>
          </a:p>
          <a:p>
            <a:pPr algn="l">
              <a:lnSpc>
                <a:spcPts val="4106"/>
              </a:lnSpc>
            </a:pPr>
            <a:endParaRPr lang="en-US" sz="2400" dirty="0">
              <a:solidFill>
                <a:srgbClr val="19191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Gotham"/>
              <a:sym typeface="Gotha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62569" y="4765098"/>
            <a:ext cx="15486483" cy="1575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7299" lvl="1" indent="-298650" algn="l">
              <a:lnSpc>
                <a:spcPts val="4260"/>
              </a:lnSpc>
              <a:buFont typeface="Arial"/>
              <a:buChar char="•"/>
            </a:pPr>
            <a:r>
              <a:rPr lang="en-US" sz="2400" dirty="0">
                <a:solidFill>
                  <a:srgbClr val="19191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Gotham"/>
                <a:sym typeface="Gotham"/>
              </a:rPr>
              <a:t>Enhance clinical decision-making</a:t>
            </a:r>
          </a:p>
          <a:p>
            <a:pPr marL="597299" lvl="1" indent="-298650" algn="l">
              <a:lnSpc>
                <a:spcPts val="4260"/>
              </a:lnSpc>
              <a:buFont typeface="Arial"/>
              <a:buChar char="•"/>
            </a:pPr>
            <a:r>
              <a:rPr lang="en-US" sz="2400" dirty="0">
                <a:solidFill>
                  <a:srgbClr val="19191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Gotham"/>
                <a:sym typeface="Gotham"/>
              </a:rPr>
              <a:t>Reduce misdiagnoses</a:t>
            </a:r>
          </a:p>
          <a:p>
            <a:pPr marL="597299" lvl="1" indent="-298650" algn="l">
              <a:lnSpc>
                <a:spcPts val="4260"/>
              </a:lnSpc>
              <a:buFont typeface="Arial"/>
              <a:buChar char="•"/>
            </a:pPr>
            <a:r>
              <a:rPr lang="en-US" sz="2400" dirty="0">
                <a:solidFill>
                  <a:srgbClr val="19191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Gotham"/>
                <a:sym typeface="Gotham"/>
              </a:rPr>
              <a:t>Improve patient outcomes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39188" y="7278626"/>
            <a:ext cx="15486483" cy="151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0915" lvl="1" indent="-285458" algn="l">
              <a:lnSpc>
                <a:spcPts val="4072"/>
              </a:lnSpc>
              <a:buFont typeface="Arial"/>
              <a:buChar char="•"/>
            </a:pPr>
            <a:r>
              <a:rPr lang="en-US" sz="2400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Retrieve relevant medical information from textbooks</a:t>
            </a:r>
          </a:p>
          <a:p>
            <a:pPr marL="570915" lvl="1" indent="-285458" algn="l">
              <a:lnSpc>
                <a:spcPts val="4072"/>
              </a:lnSpc>
              <a:buFont typeface="Arial"/>
              <a:buChar char="•"/>
            </a:pPr>
            <a:r>
              <a:rPr lang="en-US" sz="2400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Generate reliable, context-aware clinical recommendations</a:t>
            </a:r>
          </a:p>
          <a:p>
            <a:pPr marL="570915" lvl="1" indent="-285458" algn="l">
              <a:lnSpc>
                <a:spcPts val="4072"/>
              </a:lnSpc>
              <a:buFont typeface="Arial"/>
              <a:buChar char="•"/>
            </a:pPr>
            <a:r>
              <a:rPr lang="en-US" sz="2400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Minimize diagnostic errors and improve treatment accuracy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82956" y="6637259"/>
            <a:ext cx="8292071" cy="100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23"/>
              </a:lnSpc>
            </a:pPr>
            <a:r>
              <a:rPr lang="en-US" sz="2600" b="1" dirty="0">
                <a:solidFill>
                  <a:srgbClr val="19191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Gotham Bold"/>
                <a:sym typeface="Gotham Bold"/>
              </a:rPr>
              <a:t>Goals and Objectives</a:t>
            </a:r>
          </a:p>
          <a:p>
            <a:pPr algn="l">
              <a:lnSpc>
                <a:spcPts val="4023"/>
              </a:lnSpc>
            </a:pPr>
            <a:endParaRPr lang="en-US" sz="2600" b="1" dirty="0">
              <a:solidFill>
                <a:srgbClr val="19191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Gotham Bold"/>
              <a:sym typeface="Gotham Bold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82956" y="744174"/>
            <a:ext cx="2921214" cy="248720"/>
            <a:chOff x="0" y="0"/>
            <a:chExt cx="3894952" cy="331626"/>
          </a:xfrm>
        </p:grpSpPr>
        <p:sp>
          <p:nvSpPr>
            <p:cNvPr id="3" name="Freeform 3" descr="Image"/>
            <p:cNvSpPr/>
            <p:nvPr/>
          </p:nvSpPr>
          <p:spPr>
            <a:xfrm>
              <a:off x="0" y="0"/>
              <a:ext cx="3894963" cy="331597"/>
            </a:xfrm>
            <a:custGeom>
              <a:avLst/>
              <a:gdLst/>
              <a:ahLst/>
              <a:cxnLst/>
              <a:rect l="l" t="t" r="r" b="b"/>
              <a:pathLst>
                <a:path w="3894963" h="331597">
                  <a:moveTo>
                    <a:pt x="0" y="0"/>
                  </a:moveTo>
                  <a:lnTo>
                    <a:pt x="3894963" y="0"/>
                  </a:lnTo>
                  <a:lnTo>
                    <a:pt x="3894963" y="331597"/>
                  </a:lnTo>
                  <a:lnTo>
                    <a:pt x="0" y="331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067" r="-2067" b="-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5222434" y="427439"/>
            <a:ext cx="1580448" cy="780909"/>
            <a:chOff x="0" y="0"/>
            <a:chExt cx="2107264" cy="1041212"/>
          </a:xfrm>
        </p:grpSpPr>
        <p:sp>
          <p:nvSpPr>
            <p:cNvPr id="5" name="Freeform 5" descr="Picture 7"/>
            <p:cNvSpPr/>
            <p:nvPr/>
          </p:nvSpPr>
          <p:spPr>
            <a:xfrm>
              <a:off x="0" y="0"/>
              <a:ext cx="2107311" cy="1041273"/>
            </a:xfrm>
            <a:custGeom>
              <a:avLst/>
              <a:gdLst/>
              <a:ahLst/>
              <a:cxnLst/>
              <a:rect l="l" t="t" r="r" b="b"/>
              <a:pathLst>
                <a:path w="2107311" h="1041273">
                  <a:moveTo>
                    <a:pt x="0" y="0"/>
                  </a:moveTo>
                  <a:lnTo>
                    <a:pt x="2107311" y="0"/>
                  </a:lnTo>
                  <a:lnTo>
                    <a:pt x="2107311" y="1041273"/>
                  </a:lnTo>
                  <a:lnTo>
                    <a:pt x="0" y="1041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84" r="-582" b="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3800587" y="338836"/>
            <a:ext cx="1234639" cy="941733"/>
            <a:chOff x="0" y="0"/>
            <a:chExt cx="1646186" cy="1255644"/>
          </a:xfrm>
        </p:grpSpPr>
        <p:sp>
          <p:nvSpPr>
            <p:cNvPr id="7" name="Freeform 7" descr="Picture 9"/>
            <p:cNvSpPr/>
            <p:nvPr/>
          </p:nvSpPr>
          <p:spPr>
            <a:xfrm>
              <a:off x="0" y="0"/>
              <a:ext cx="1646174" cy="1255649"/>
            </a:xfrm>
            <a:custGeom>
              <a:avLst/>
              <a:gdLst/>
              <a:ahLst/>
              <a:cxnLst/>
              <a:rect l="l" t="t" r="r" b="b"/>
              <a:pathLst>
                <a:path w="1646174" h="1255649">
                  <a:moveTo>
                    <a:pt x="0" y="0"/>
                  </a:moveTo>
                  <a:lnTo>
                    <a:pt x="1646174" y="0"/>
                  </a:lnTo>
                  <a:lnTo>
                    <a:pt x="1646174" y="1255649"/>
                  </a:lnTo>
                  <a:lnTo>
                    <a:pt x="0" y="1255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27" b="-22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7000025" y="270560"/>
            <a:ext cx="534549" cy="1094670"/>
            <a:chOff x="0" y="0"/>
            <a:chExt cx="712732" cy="14595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12724" cy="1459611"/>
            </a:xfrm>
            <a:custGeom>
              <a:avLst/>
              <a:gdLst/>
              <a:ahLst/>
              <a:cxnLst/>
              <a:rect l="l" t="t" r="r" b="b"/>
              <a:pathLst>
                <a:path w="712724" h="1459611">
                  <a:moveTo>
                    <a:pt x="0" y="0"/>
                  </a:moveTo>
                  <a:lnTo>
                    <a:pt x="712724" y="0"/>
                  </a:lnTo>
                  <a:lnTo>
                    <a:pt x="712724" y="1459611"/>
                  </a:lnTo>
                  <a:lnTo>
                    <a:pt x="0" y="14596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1113" b="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2595394" y="338836"/>
            <a:ext cx="1008050" cy="864211"/>
            <a:chOff x="0" y="0"/>
            <a:chExt cx="1344066" cy="115228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44041" cy="1152271"/>
            </a:xfrm>
            <a:custGeom>
              <a:avLst/>
              <a:gdLst/>
              <a:ahLst/>
              <a:cxnLst/>
              <a:rect l="l" t="t" r="r" b="b"/>
              <a:pathLst>
                <a:path w="1344041" h="1152271">
                  <a:moveTo>
                    <a:pt x="0" y="0"/>
                  </a:moveTo>
                  <a:lnTo>
                    <a:pt x="1344041" y="0"/>
                  </a:lnTo>
                  <a:lnTo>
                    <a:pt x="1344041" y="1152271"/>
                  </a:lnTo>
                  <a:lnTo>
                    <a:pt x="0" y="1152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9507" t="-31606" r="-20418" b="-3160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3605" y="9985086"/>
            <a:ext cx="18342351" cy="384878"/>
            <a:chOff x="0" y="0"/>
            <a:chExt cx="24456468" cy="513170"/>
          </a:xfrm>
        </p:grpSpPr>
        <p:sp>
          <p:nvSpPr>
            <p:cNvPr id="13" name="Freeform 13"/>
            <p:cNvSpPr/>
            <p:nvPr/>
          </p:nvSpPr>
          <p:spPr>
            <a:xfrm>
              <a:off x="12700" y="12700"/>
              <a:ext cx="24431117" cy="487807"/>
            </a:xfrm>
            <a:custGeom>
              <a:avLst/>
              <a:gdLst/>
              <a:ahLst/>
              <a:cxnLst/>
              <a:rect l="l" t="t" r="r" b="b"/>
              <a:pathLst>
                <a:path w="24431117" h="487807">
                  <a:moveTo>
                    <a:pt x="0" y="0"/>
                  </a:moveTo>
                  <a:lnTo>
                    <a:pt x="24431117" y="0"/>
                  </a:lnTo>
                  <a:lnTo>
                    <a:pt x="24431117" y="487807"/>
                  </a:lnTo>
                  <a:lnTo>
                    <a:pt x="0" y="487807"/>
                  </a:lnTo>
                  <a:close/>
                </a:path>
              </a:pathLst>
            </a:custGeom>
            <a:solidFill>
              <a:srgbClr val="4617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Freeform 14"/>
          <p:cNvSpPr/>
          <p:nvPr/>
        </p:nvSpPr>
        <p:spPr>
          <a:xfrm>
            <a:off x="9874379" y="1941163"/>
            <a:ext cx="9927639" cy="6626699"/>
          </a:xfrm>
          <a:custGeom>
            <a:avLst/>
            <a:gdLst/>
            <a:ahLst/>
            <a:cxnLst/>
            <a:rect l="l" t="t" r="r" b="b"/>
            <a:pathLst>
              <a:path w="9927639" h="6626699">
                <a:moveTo>
                  <a:pt x="0" y="0"/>
                </a:moveTo>
                <a:lnTo>
                  <a:pt x="9927639" y="0"/>
                </a:lnTo>
                <a:lnTo>
                  <a:pt x="9927639" y="6626699"/>
                </a:lnTo>
                <a:lnTo>
                  <a:pt x="0" y="66266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485812" y="2745419"/>
            <a:ext cx="16317069" cy="5043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4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19191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"/>
                <a:sym typeface="Merriweather Sans"/>
              </a:rPr>
              <a:t>Sustainable Development Goal (SDG) 3: Good Health and Well-being</a:t>
            </a:r>
          </a:p>
          <a:p>
            <a:pPr algn="l">
              <a:lnSpc>
                <a:spcPts val="3564"/>
              </a:lnSpc>
              <a:spcBef>
                <a:spcPct val="0"/>
              </a:spcBef>
            </a:pPr>
            <a:endParaRPr lang="en-US" sz="2400" dirty="0">
              <a:solidFill>
                <a:srgbClr val="19191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erriweather Sans"/>
              <a:sym typeface="Merriweather Sans"/>
            </a:endParaRPr>
          </a:p>
          <a:p>
            <a:pPr marL="712485" lvl="1" indent="-356242" algn="l">
              <a:lnSpc>
                <a:spcPts val="3564"/>
              </a:lnSpc>
              <a:buFont typeface="Arial"/>
              <a:buChar char="•"/>
            </a:pPr>
            <a:r>
              <a:rPr lang="en-US" sz="2400" dirty="0">
                <a:solidFill>
                  <a:srgbClr val="19191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"/>
                <a:sym typeface="Merriweather Sans"/>
              </a:rPr>
              <a:t>Relevance: Enhances access to reliable medical information, supporting health professionals to make informed decisions.</a:t>
            </a:r>
          </a:p>
          <a:p>
            <a:pPr marL="712485" lvl="1" indent="-356242" algn="l">
              <a:lnSpc>
                <a:spcPts val="3564"/>
              </a:lnSpc>
              <a:buFont typeface="Arial"/>
              <a:buChar char="•"/>
            </a:pPr>
            <a:r>
              <a:rPr lang="en-US" sz="2400" dirty="0">
                <a:solidFill>
                  <a:srgbClr val="19191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"/>
                <a:sym typeface="Merriweather Sans"/>
              </a:rPr>
              <a:t>Impact: Empowers users in underserved areas with limited healthcare access to understand medical conditions.</a:t>
            </a:r>
          </a:p>
          <a:p>
            <a:pPr algn="l">
              <a:lnSpc>
                <a:spcPts val="3564"/>
              </a:lnSpc>
            </a:pPr>
            <a:endParaRPr lang="en-US" sz="2400" dirty="0">
              <a:solidFill>
                <a:srgbClr val="19191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erriweather Sans"/>
              <a:sym typeface="Merriweather Sans"/>
            </a:endParaRPr>
          </a:p>
          <a:p>
            <a:pPr>
              <a:lnSpc>
                <a:spcPts val="3564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19191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"/>
                <a:sym typeface="Merriweather Sans"/>
              </a:rPr>
              <a:t>Sustainable Development Goal (SDG) 4: Quality Education</a:t>
            </a:r>
          </a:p>
          <a:p>
            <a:pPr algn="l">
              <a:lnSpc>
                <a:spcPts val="3564"/>
              </a:lnSpc>
              <a:spcBef>
                <a:spcPct val="0"/>
              </a:spcBef>
            </a:pPr>
            <a:endParaRPr lang="en-US" sz="2400" dirty="0">
              <a:solidFill>
                <a:srgbClr val="19191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erriweather Sans"/>
              <a:sym typeface="Merriweather Sans"/>
            </a:endParaRPr>
          </a:p>
          <a:p>
            <a:pPr marL="712485" lvl="1" indent="-356242" algn="l">
              <a:lnSpc>
                <a:spcPts val="3564"/>
              </a:lnSpc>
              <a:buFont typeface="Arial"/>
              <a:buChar char="•"/>
            </a:pPr>
            <a:r>
              <a:rPr lang="en-US" sz="2400" dirty="0">
                <a:solidFill>
                  <a:srgbClr val="19191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"/>
                <a:sym typeface="Merriweather Sans"/>
              </a:rPr>
              <a:t>Relevance: Serves as an educational tool for medical students or patients learning about health topics.</a:t>
            </a:r>
          </a:p>
          <a:p>
            <a:pPr marL="712485" lvl="1" indent="-356242" algn="l">
              <a:lnSpc>
                <a:spcPts val="3564"/>
              </a:lnSpc>
              <a:buFont typeface="Arial"/>
              <a:buChar char="•"/>
            </a:pPr>
            <a:r>
              <a:rPr lang="en-US" sz="2400" dirty="0">
                <a:solidFill>
                  <a:srgbClr val="19191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rriweather Sans"/>
                <a:sym typeface="Merriweather Sans"/>
              </a:rPr>
              <a:t>Implementation: Aligns with SDGs by ensuring factual responses and a scalable, cloud-based platform.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85812" y="1592363"/>
            <a:ext cx="8292071" cy="623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38"/>
              </a:lnSpc>
            </a:pPr>
            <a:r>
              <a:rPr lang="en-US" sz="4000" b="1" spc="97" dirty="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SDG Relation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82956" y="744174"/>
            <a:ext cx="2921214" cy="248720"/>
            <a:chOff x="0" y="0"/>
            <a:chExt cx="3894952" cy="331626"/>
          </a:xfrm>
        </p:grpSpPr>
        <p:sp>
          <p:nvSpPr>
            <p:cNvPr id="3" name="Freeform 3" descr="Image"/>
            <p:cNvSpPr/>
            <p:nvPr/>
          </p:nvSpPr>
          <p:spPr>
            <a:xfrm>
              <a:off x="0" y="0"/>
              <a:ext cx="3894963" cy="331597"/>
            </a:xfrm>
            <a:custGeom>
              <a:avLst/>
              <a:gdLst/>
              <a:ahLst/>
              <a:cxnLst/>
              <a:rect l="l" t="t" r="r" b="b"/>
              <a:pathLst>
                <a:path w="3894963" h="331597">
                  <a:moveTo>
                    <a:pt x="0" y="0"/>
                  </a:moveTo>
                  <a:lnTo>
                    <a:pt x="3894963" y="0"/>
                  </a:lnTo>
                  <a:lnTo>
                    <a:pt x="3894963" y="331597"/>
                  </a:lnTo>
                  <a:lnTo>
                    <a:pt x="0" y="331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067" r="-2067" b="-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5222434" y="427439"/>
            <a:ext cx="1580448" cy="780909"/>
            <a:chOff x="0" y="0"/>
            <a:chExt cx="2107264" cy="1041212"/>
          </a:xfrm>
        </p:grpSpPr>
        <p:sp>
          <p:nvSpPr>
            <p:cNvPr id="5" name="Freeform 5" descr="Picture 7"/>
            <p:cNvSpPr/>
            <p:nvPr/>
          </p:nvSpPr>
          <p:spPr>
            <a:xfrm>
              <a:off x="0" y="0"/>
              <a:ext cx="2107311" cy="1041273"/>
            </a:xfrm>
            <a:custGeom>
              <a:avLst/>
              <a:gdLst/>
              <a:ahLst/>
              <a:cxnLst/>
              <a:rect l="l" t="t" r="r" b="b"/>
              <a:pathLst>
                <a:path w="2107311" h="1041273">
                  <a:moveTo>
                    <a:pt x="0" y="0"/>
                  </a:moveTo>
                  <a:lnTo>
                    <a:pt x="2107311" y="0"/>
                  </a:lnTo>
                  <a:lnTo>
                    <a:pt x="2107311" y="1041273"/>
                  </a:lnTo>
                  <a:lnTo>
                    <a:pt x="0" y="1041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84" r="-582" b="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3800587" y="338836"/>
            <a:ext cx="1234639" cy="941733"/>
            <a:chOff x="0" y="0"/>
            <a:chExt cx="1646186" cy="1255644"/>
          </a:xfrm>
        </p:grpSpPr>
        <p:sp>
          <p:nvSpPr>
            <p:cNvPr id="7" name="Freeform 7" descr="Picture 9"/>
            <p:cNvSpPr/>
            <p:nvPr/>
          </p:nvSpPr>
          <p:spPr>
            <a:xfrm>
              <a:off x="0" y="0"/>
              <a:ext cx="1646174" cy="1255649"/>
            </a:xfrm>
            <a:custGeom>
              <a:avLst/>
              <a:gdLst/>
              <a:ahLst/>
              <a:cxnLst/>
              <a:rect l="l" t="t" r="r" b="b"/>
              <a:pathLst>
                <a:path w="1646174" h="1255649">
                  <a:moveTo>
                    <a:pt x="0" y="0"/>
                  </a:moveTo>
                  <a:lnTo>
                    <a:pt x="1646174" y="0"/>
                  </a:lnTo>
                  <a:lnTo>
                    <a:pt x="1646174" y="1255649"/>
                  </a:lnTo>
                  <a:lnTo>
                    <a:pt x="0" y="1255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27" b="-22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7000025" y="270560"/>
            <a:ext cx="534549" cy="1094670"/>
            <a:chOff x="0" y="0"/>
            <a:chExt cx="712732" cy="14595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12724" cy="1459611"/>
            </a:xfrm>
            <a:custGeom>
              <a:avLst/>
              <a:gdLst/>
              <a:ahLst/>
              <a:cxnLst/>
              <a:rect l="l" t="t" r="r" b="b"/>
              <a:pathLst>
                <a:path w="712724" h="1459611">
                  <a:moveTo>
                    <a:pt x="0" y="0"/>
                  </a:moveTo>
                  <a:lnTo>
                    <a:pt x="712724" y="0"/>
                  </a:lnTo>
                  <a:lnTo>
                    <a:pt x="712724" y="1459611"/>
                  </a:lnTo>
                  <a:lnTo>
                    <a:pt x="0" y="14596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1113" b="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2595394" y="338836"/>
            <a:ext cx="1008050" cy="864211"/>
            <a:chOff x="0" y="0"/>
            <a:chExt cx="1344066" cy="115228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44041" cy="1152271"/>
            </a:xfrm>
            <a:custGeom>
              <a:avLst/>
              <a:gdLst/>
              <a:ahLst/>
              <a:cxnLst/>
              <a:rect l="l" t="t" r="r" b="b"/>
              <a:pathLst>
                <a:path w="1344041" h="1152271">
                  <a:moveTo>
                    <a:pt x="0" y="0"/>
                  </a:moveTo>
                  <a:lnTo>
                    <a:pt x="1344041" y="0"/>
                  </a:lnTo>
                  <a:lnTo>
                    <a:pt x="1344041" y="1152271"/>
                  </a:lnTo>
                  <a:lnTo>
                    <a:pt x="0" y="1152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9507" t="-31606" r="-20418" b="-3160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3605" y="9985086"/>
            <a:ext cx="18342351" cy="384878"/>
            <a:chOff x="0" y="0"/>
            <a:chExt cx="24456468" cy="513170"/>
          </a:xfrm>
        </p:grpSpPr>
        <p:sp>
          <p:nvSpPr>
            <p:cNvPr id="13" name="Freeform 13"/>
            <p:cNvSpPr/>
            <p:nvPr/>
          </p:nvSpPr>
          <p:spPr>
            <a:xfrm>
              <a:off x="12700" y="12700"/>
              <a:ext cx="24431117" cy="487807"/>
            </a:xfrm>
            <a:custGeom>
              <a:avLst/>
              <a:gdLst/>
              <a:ahLst/>
              <a:cxnLst/>
              <a:rect l="l" t="t" r="r" b="b"/>
              <a:pathLst>
                <a:path w="24431117" h="487807">
                  <a:moveTo>
                    <a:pt x="0" y="0"/>
                  </a:moveTo>
                  <a:lnTo>
                    <a:pt x="24431117" y="0"/>
                  </a:lnTo>
                  <a:lnTo>
                    <a:pt x="24431117" y="487807"/>
                  </a:lnTo>
                  <a:lnTo>
                    <a:pt x="0" y="487807"/>
                  </a:lnTo>
                  <a:close/>
                </a:path>
              </a:pathLst>
            </a:custGeom>
            <a:solidFill>
              <a:srgbClr val="4617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82956" y="1424662"/>
            <a:ext cx="12804444" cy="6424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358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System Design and Implementation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2956" y="2272815"/>
            <a:ext cx="7450430" cy="476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23"/>
              </a:lnSpc>
            </a:pPr>
            <a:r>
              <a:rPr lang="en-US" sz="2800" b="1" spc="74" dirty="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High-Level</a:t>
            </a:r>
            <a:r>
              <a:rPr lang="en-US" sz="2980" b="1" spc="74" dirty="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 Architecture</a:t>
            </a:r>
          </a:p>
        </p:txBody>
      </p:sp>
      <p:sp>
        <p:nvSpPr>
          <p:cNvPr id="16" name="Freeform 16"/>
          <p:cNvSpPr/>
          <p:nvPr/>
        </p:nvSpPr>
        <p:spPr>
          <a:xfrm>
            <a:off x="3377118" y="3228430"/>
            <a:ext cx="11040788" cy="5612401"/>
          </a:xfrm>
          <a:custGeom>
            <a:avLst/>
            <a:gdLst/>
            <a:ahLst/>
            <a:cxnLst/>
            <a:rect l="l" t="t" r="r" b="b"/>
            <a:pathLst>
              <a:path w="11040788" h="5612401">
                <a:moveTo>
                  <a:pt x="0" y="0"/>
                </a:moveTo>
                <a:lnTo>
                  <a:pt x="11040788" y="0"/>
                </a:lnTo>
                <a:lnTo>
                  <a:pt x="11040788" y="5612401"/>
                </a:lnTo>
                <a:lnTo>
                  <a:pt x="0" y="56124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1324087" y="8419894"/>
            <a:ext cx="1164878" cy="235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6"/>
              </a:lnSpc>
              <a:spcBef>
                <a:spcPct val="0"/>
              </a:spcBef>
            </a:pPr>
            <a:r>
              <a:rPr lang="en-US" sz="1700" spc="6" dirty="0">
                <a:solidFill>
                  <a:srgbClr val="383838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Textbooks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82956" y="744174"/>
            <a:ext cx="2921214" cy="248720"/>
            <a:chOff x="0" y="0"/>
            <a:chExt cx="3894952" cy="331626"/>
          </a:xfrm>
        </p:grpSpPr>
        <p:sp>
          <p:nvSpPr>
            <p:cNvPr id="3" name="Freeform 3" descr="Image"/>
            <p:cNvSpPr/>
            <p:nvPr/>
          </p:nvSpPr>
          <p:spPr>
            <a:xfrm>
              <a:off x="0" y="0"/>
              <a:ext cx="3894963" cy="331597"/>
            </a:xfrm>
            <a:custGeom>
              <a:avLst/>
              <a:gdLst/>
              <a:ahLst/>
              <a:cxnLst/>
              <a:rect l="l" t="t" r="r" b="b"/>
              <a:pathLst>
                <a:path w="3894963" h="331597">
                  <a:moveTo>
                    <a:pt x="0" y="0"/>
                  </a:moveTo>
                  <a:lnTo>
                    <a:pt x="3894963" y="0"/>
                  </a:lnTo>
                  <a:lnTo>
                    <a:pt x="3894963" y="331597"/>
                  </a:lnTo>
                  <a:lnTo>
                    <a:pt x="0" y="331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067" r="-2067" b="-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5222434" y="427439"/>
            <a:ext cx="1580448" cy="780909"/>
            <a:chOff x="0" y="0"/>
            <a:chExt cx="2107264" cy="1041212"/>
          </a:xfrm>
        </p:grpSpPr>
        <p:sp>
          <p:nvSpPr>
            <p:cNvPr id="5" name="Freeform 5" descr="Picture 7"/>
            <p:cNvSpPr/>
            <p:nvPr/>
          </p:nvSpPr>
          <p:spPr>
            <a:xfrm>
              <a:off x="0" y="0"/>
              <a:ext cx="2107311" cy="1041273"/>
            </a:xfrm>
            <a:custGeom>
              <a:avLst/>
              <a:gdLst/>
              <a:ahLst/>
              <a:cxnLst/>
              <a:rect l="l" t="t" r="r" b="b"/>
              <a:pathLst>
                <a:path w="2107311" h="1041273">
                  <a:moveTo>
                    <a:pt x="0" y="0"/>
                  </a:moveTo>
                  <a:lnTo>
                    <a:pt x="2107311" y="0"/>
                  </a:lnTo>
                  <a:lnTo>
                    <a:pt x="2107311" y="1041273"/>
                  </a:lnTo>
                  <a:lnTo>
                    <a:pt x="0" y="1041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84" r="-582" b="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3800587" y="338836"/>
            <a:ext cx="1234639" cy="941733"/>
            <a:chOff x="0" y="0"/>
            <a:chExt cx="1646186" cy="1255644"/>
          </a:xfrm>
        </p:grpSpPr>
        <p:sp>
          <p:nvSpPr>
            <p:cNvPr id="7" name="Freeform 7" descr="Picture 9"/>
            <p:cNvSpPr/>
            <p:nvPr/>
          </p:nvSpPr>
          <p:spPr>
            <a:xfrm>
              <a:off x="0" y="0"/>
              <a:ext cx="1646174" cy="1255649"/>
            </a:xfrm>
            <a:custGeom>
              <a:avLst/>
              <a:gdLst/>
              <a:ahLst/>
              <a:cxnLst/>
              <a:rect l="l" t="t" r="r" b="b"/>
              <a:pathLst>
                <a:path w="1646174" h="1255649">
                  <a:moveTo>
                    <a:pt x="0" y="0"/>
                  </a:moveTo>
                  <a:lnTo>
                    <a:pt x="1646174" y="0"/>
                  </a:lnTo>
                  <a:lnTo>
                    <a:pt x="1646174" y="1255649"/>
                  </a:lnTo>
                  <a:lnTo>
                    <a:pt x="0" y="1255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27" b="-22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7000025" y="270560"/>
            <a:ext cx="534549" cy="1094670"/>
            <a:chOff x="0" y="0"/>
            <a:chExt cx="712732" cy="14595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12724" cy="1459611"/>
            </a:xfrm>
            <a:custGeom>
              <a:avLst/>
              <a:gdLst/>
              <a:ahLst/>
              <a:cxnLst/>
              <a:rect l="l" t="t" r="r" b="b"/>
              <a:pathLst>
                <a:path w="712724" h="1459611">
                  <a:moveTo>
                    <a:pt x="0" y="0"/>
                  </a:moveTo>
                  <a:lnTo>
                    <a:pt x="712724" y="0"/>
                  </a:lnTo>
                  <a:lnTo>
                    <a:pt x="712724" y="1459611"/>
                  </a:lnTo>
                  <a:lnTo>
                    <a:pt x="0" y="14596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1113" b="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2595394" y="338836"/>
            <a:ext cx="1008050" cy="864211"/>
            <a:chOff x="0" y="0"/>
            <a:chExt cx="1344066" cy="115228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44041" cy="1152271"/>
            </a:xfrm>
            <a:custGeom>
              <a:avLst/>
              <a:gdLst/>
              <a:ahLst/>
              <a:cxnLst/>
              <a:rect l="l" t="t" r="r" b="b"/>
              <a:pathLst>
                <a:path w="1344041" h="1152271">
                  <a:moveTo>
                    <a:pt x="0" y="0"/>
                  </a:moveTo>
                  <a:lnTo>
                    <a:pt x="1344041" y="0"/>
                  </a:lnTo>
                  <a:lnTo>
                    <a:pt x="1344041" y="1152271"/>
                  </a:lnTo>
                  <a:lnTo>
                    <a:pt x="0" y="1152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9507" t="-31606" r="-20418" b="-3160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3605" y="9985086"/>
            <a:ext cx="18342351" cy="384878"/>
            <a:chOff x="0" y="0"/>
            <a:chExt cx="24456468" cy="513170"/>
          </a:xfrm>
        </p:grpSpPr>
        <p:sp>
          <p:nvSpPr>
            <p:cNvPr id="13" name="Freeform 13"/>
            <p:cNvSpPr/>
            <p:nvPr/>
          </p:nvSpPr>
          <p:spPr>
            <a:xfrm>
              <a:off x="12700" y="12700"/>
              <a:ext cx="24431117" cy="487807"/>
            </a:xfrm>
            <a:custGeom>
              <a:avLst/>
              <a:gdLst/>
              <a:ahLst/>
              <a:cxnLst/>
              <a:rect l="l" t="t" r="r" b="b"/>
              <a:pathLst>
                <a:path w="24431117" h="487807">
                  <a:moveTo>
                    <a:pt x="0" y="0"/>
                  </a:moveTo>
                  <a:lnTo>
                    <a:pt x="24431117" y="0"/>
                  </a:lnTo>
                  <a:lnTo>
                    <a:pt x="24431117" y="487807"/>
                  </a:lnTo>
                  <a:lnTo>
                    <a:pt x="0" y="487807"/>
                  </a:lnTo>
                  <a:close/>
                </a:path>
              </a:pathLst>
            </a:custGeom>
            <a:solidFill>
              <a:srgbClr val="4617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82956" y="1308079"/>
            <a:ext cx="7450430" cy="661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3"/>
              </a:lnSpc>
            </a:pPr>
            <a:r>
              <a:rPr lang="en-US" sz="4000" b="1" spc="104" dirty="0">
                <a:solidFill>
                  <a:srgbClr val="19191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Gotham Bold"/>
                <a:sym typeface="Gotham Bold"/>
              </a:rPr>
              <a:t>Tech stack: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2400" y="2314007"/>
            <a:ext cx="17906999" cy="4423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31854" lvl="1" indent="-415927" algn="l">
              <a:lnSpc>
                <a:spcPts val="5933"/>
              </a:lnSpc>
              <a:buFont typeface="Arial"/>
              <a:buChar char="•"/>
            </a:pPr>
            <a:r>
              <a:rPr lang="en-US" sz="2400" b="1" dirty="0" err="1">
                <a:solidFill>
                  <a:srgbClr val="19191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Gotham Bold"/>
                <a:sym typeface="Gotham Bold"/>
              </a:rPr>
              <a:t>LangChain</a:t>
            </a:r>
            <a:r>
              <a:rPr lang="en-US" sz="2400" b="1" dirty="0">
                <a:solidFill>
                  <a:srgbClr val="19191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Gotham Bold"/>
                <a:sym typeface="Gotham Bold"/>
              </a:rPr>
              <a:t>:</a:t>
            </a:r>
            <a:r>
              <a:rPr lang="en-US" sz="2400" dirty="0">
                <a:solidFill>
                  <a:srgbClr val="19191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Gotham"/>
                <a:sym typeface="Gotham"/>
              </a:rPr>
              <a:t> Orchestrates the RAG pipeline, handling retrieval and generation.</a:t>
            </a:r>
          </a:p>
          <a:p>
            <a:pPr marL="831854" lvl="1" indent="-415927" algn="l">
              <a:lnSpc>
                <a:spcPts val="5933"/>
              </a:lnSpc>
              <a:buFont typeface="Arial"/>
              <a:buChar char="•"/>
            </a:pPr>
            <a:r>
              <a:rPr lang="en-US" sz="2400" b="1" dirty="0">
                <a:solidFill>
                  <a:srgbClr val="19191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Gotham Bold"/>
                <a:sym typeface="Gotham Bold"/>
              </a:rPr>
              <a:t>Pinecone:</a:t>
            </a:r>
            <a:r>
              <a:rPr lang="en-US" sz="2400" dirty="0">
                <a:solidFill>
                  <a:srgbClr val="19191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Gotham"/>
                <a:sym typeface="Gotham"/>
              </a:rPr>
              <a:t> A cloud-based vector database for storing and querying document embeddings, enabling fast similarity search for the RAG pipeline</a:t>
            </a:r>
          </a:p>
          <a:p>
            <a:pPr marL="831854" lvl="1" indent="-415927" algn="l">
              <a:lnSpc>
                <a:spcPts val="5933"/>
              </a:lnSpc>
              <a:buFont typeface="Arial"/>
              <a:buChar char="•"/>
            </a:pPr>
            <a:r>
              <a:rPr lang="en-US" sz="2400" b="1" dirty="0" err="1">
                <a:solidFill>
                  <a:srgbClr val="19191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Gotham Bold"/>
                <a:sym typeface="Gotham Bold"/>
              </a:rPr>
              <a:t>Streamlit</a:t>
            </a:r>
            <a:r>
              <a:rPr lang="en-US" sz="2400" b="1" dirty="0">
                <a:solidFill>
                  <a:srgbClr val="19191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Gotham Bold"/>
                <a:sym typeface="Gotham Bold"/>
              </a:rPr>
              <a:t>:</a:t>
            </a:r>
            <a:r>
              <a:rPr lang="en-US" sz="2400" dirty="0">
                <a:solidFill>
                  <a:srgbClr val="19191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Gotham"/>
                <a:sym typeface="Gotham"/>
              </a:rPr>
              <a:t> Provides a user-friendly web interface</a:t>
            </a:r>
          </a:p>
          <a:p>
            <a:pPr marL="831854" lvl="1" indent="-415927" algn="l">
              <a:lnSpc>
                <a:spcPts val="5933"/>
              </a:lnSpc>
              <a:buFont typeface="Arial"/>
              <a:buChar char="•"/>
            </a:pPr>
            <a:r>
              <a:rPr lang="en-US" sz="2400" b="1" dirty="0">
                <a:solidFill>
                  <a:srgbClr val="19191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Gotham Bold"/>
                <a:sym typeface="Gotham Bold"/>
              </a:rPr>
              <a:t>Hugging Face Embeddings:</a:t>
            </a:r>
            <a:r>
              <a:rPr lang="en-US" sz="2400" dirty="0">
                <a:solidFill>
                  <a:srgbClr val="19191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Gotham"/>
                <a:sym typeface="Gotham"/>
              </a:rPr>
              <a:t> Encodes documents and queries for semantic search.</a:t>
            </a:r>
          </a:p>
          <a:p>
            <a:pPr marL="831854" lvl="1" indent="-415927" algn="l">
              <a:lnSpc>
                <a:spcPts val="5933"/>
              </a:lnSpc>
              <a:buFont typeface="Arial"/>
              <a:buChar char="•"/>
            </a:pPr>
            <a:r>
              <a:rPr lang="en-US" sz="2400" b="1" dirty="0">
                <a:solidFill>
                  <a:srgbClr val="19191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Gotham Bold"/>
                <a:sym typeface="Gotham Bold"/>
              </a:rPr>
              <a:t>Gemini :</a:t>
            </a:r>
            <a:r>
              <a:rPr lang="en-US" sz="2400" dirty="0">
                <a:solidFill>
                  <a:srgbClr val="19191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Gotham"/>
                <a:sym typeface="Gotham"/>
              </a:rPr>
              <a:t> Runs the gemini-1.5-flash model for response generation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82956" y="744174"/>
            <a:ext cx="2921214" cy="248720"/>
            <a:chOff x="0" y="0"/>
            <a:chExt cx="3894952" cy="331626"/>
          </a:xfrm>
        </p:grpSpPr>
        <p:sp>
          <p:nvSpPr>
            <p:cNvPr id="3" name="Freeform 3" descr="Image"/>
            <p:cNvSpPr/>
            <p:nvPr/>
          </p:nvSpPr>
          <p:spPr>
            <a:xfrm>
              <a:off x="0" y="0"/>
              <a:ext cx="3894963" cy="331597"/>
            </a:xfrm>
            <a:custGeom>
              <a:avLst/>
              <a:gdLst/>
              <a:ahLst/>
              <a:cxnLst/>
              <a:rect l="l" t="t" r="r" b="b"/>
              <a:pathLst>
                <a:path w="3894963" h="331597">
                  <a:moveTo>
                    <a:pt x="0" y="0"/>
                  </a:moveTo>
                  <a:lnTo>
                    <a:pt x="3894963" y="0"/>
                  </a:lnTo>
                  <a:lnTo>
                    <a:pt x="3894963" y="331597"/>
                  </a:lnTo>
                  <a:lnTo>
                    <a:pt x="0" y="331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067" r="-2067" b="-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5222434" y="427439"/>
            <a:ext cx="1580448" cy="780909"/>
            <a:chOff x="0" y="0"/>
            <a:chExt cx="2107264" cy="1041212"/>
          </a:xfrm>
        </p:grpSpPr>
        <p:sp>
          <p:nvSpPr>
            <p:cNvPr id="5" name="Freeform 5" descr="Picture 7"/>
            <p:cNvSpPr/>
            <p:nvPr/>
          </p:nvSpPr>
          <p:spPr>
            <a:xfrm>
              <a:off x="0" y="0"/>
              <a:ext cx="2107311" cy="1041273"/>
            </a:xfrm>
            <a:custGeom>
              <a:avLst/>
              <a:gdLst/>
              <a:ahLst/>
              <a:cxnLst/>
              <a:rect l="l" t="t" r="r" b="b"/>
              <a:pathLst>
                <a:path w="2107311" h="1041273">
                  <a:moveTo>
                    <a:pt x="0" y="0"/>
                  </a:moveTo>
                  <a:lnTo>
                    <a:pt x="2107311" y="0"/>
                  </a:lnTo>
                  <a:lnTo>
                    <a:pt x="2107311" y="1041273"/>
                  </a:lnTo>
                  <a:lnTo>
                    <a:pt x="0" y="1041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84" r="-582" b="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3800587" y="338836"/>
            <a:ext cx="1234639" cy="941733"/>
            <a:chOff x="0" y="0"/>
            <a:chExt cx="1646186" cy="1255644"/>
          </a:xfrm>
        </p:grpSpPr>
        <p:sp>
          <p:nvSpPr>
            <p:cNvPr id="7" name="Freeform 7" descr="Picture 9"/>
            <p:cNvSpPr/>
            <p:nvPr/>
          </p:nvSpPr>
          <p:spPr>
            <a:xfrm>
              <a:off x="0" y="0"/>
              <a:ext cx="1646174" cy="1255649"/>
            </a:xfrm>
            <a:custGeom>
              <a:avLst/>
              <a:gdLst/>
              <a:ahLst/>
              <a:cxnLst/>
              <a:rect l="l" t="t" r="r" b="b"/>
              <a:pathLst>
                <a:path w="1646174" h="1255649">
                  <a:moveTo>
                    <a:pt x="0" y="0"/>
                  </a:moveTo>
                  <a:lnTo>
                    <a:pt x="1646174" y="0"/>
                  </a:lnTo>
                  <a:lnTo>
                    <a:pt x="1646174" y="1255649"/>
                  </a:lnTo>
                  <a:lnTo>
                    <a:pt x="0" y="1255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27" b="-22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7000025" y="270560"/>
            <a:ext cx="534549" cy="1094670"/>
            <a:chOff x="0" y="0"/>
            <a:chExt cx="712732" cy="14595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12724" cy="1459611"/>
            </a:xfrm>
            <a:custGeom>
              <a:avLst/>
              <a:gdLst/>
              <a:ahLst/>
              <a:cxnLst/>
              <a:rect l="l" t="t" r="r" b="b"/>
              <a:pathLst>
                <a:path w="712724" h="1459611">
                  <a:moveTo>
                    <a:pt x="0" y="0"/>
                  </a:moveTo>
                  <a:lnTo>
                    <a:pt x="712724" y="0"/>
                  </a:lnTo>
                  <a:lnTo>
                    <a:pt x="712724" y="1459611"/>
                  </a:lnTo>
                  <a:lnTo>
                    <a:pt x="0" y="14596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1113" b="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2595394" y="338836"/>
            <a:ext cx="1008050" cy="864211"/>
            <a:chOff x="0" y="0"/>
            <a:chExt cx="1344066" cy="115228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44041" cy="1152271"/>
            </a:xfrm>
            <a:custGeom>
              <a:avLst/>
              <a:gdLst/>
              <a:ahLst/>
              <a:cxnLst/>
              <a:rect l="l" t="t" r="r" b="b"/>
              <a:pathLst>
                <a:path w="1344041" h="1152271">
                  <a:moveTo>
                    <a:pt x="0" y="0"/>
                  </a:moveTo>
                  <a:lnTo>
                    <a:pt x="1344041" y="0"/>
                  </a:lnTo>
                  <a:lnTo>
                    <a:pt x="1344041" y="1152271"/>
                  </a:lnTo>
                  <a:lnTo>
                    <a:pt x="0" y="1152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9507" t="-31606" r="-20418" b="-3160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3605" y="9985086"/>
            <a:ext cx="18342351" cy="384878"/>
            <a:chOff x="0" y="0"/>
            <a:chExt cx="24456468" cy="513170"/>
          </a:xfrm>
        </p:grpSpPr>
        <p:sp>
          <p:nvSpPr>
            <p:cNvPr id="13" name="Freeform 13"/>
            <p:cNvSpPr/>
            <p:nvPr/>
          </p:nvSpPr>
          <p:spPr>
            <a:xfrm>
              <a:off x="12700" y="12700"/>
              <a:ext cx="24431117" cy="487807"/>
            </a:xfrm>
            <a:custGeom>
              <a:avLst/>
              <a:gdLst/>
              <a:ahLst/>
              <a:cxnLst/>
              <a:rect l="l" t="t" r="r" b="b"/>
              <a:pathLst>
                <a:path w="24431117" h="487807">
                  <a:moveTo>
                    <a:pt x="0" y="0"/>
                  </a:moveTo>
                  <a:lnTo>
                    <a:pt x="24431117" y="0"/>
                  </a:lnTo>
                  <a:lnTo>
                    <a:pt x="24431117" y="487807"/>
                  </a:lnTo>
                  <a:lnTo>
                    <a:pt x="0" y="487807"/>
                  </a:lnTo>
                  <a:close/>
                </a:path>
              </a:pathLst>
            </a:custGeom>
            <a:solidFill>
              <a:srgbClr val="4617D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01476" y="3037197"/>
            <a:ext cx="16091724" cy="2062653"/>
            <a:chOff x="0" y="0"/>
            <a:chExt cx="21455632" cy="2750204"/>
          </a:xfrm>
        </p:grpSpPr>
        <p:sp>
          <p:nvSpPr>
            <p:cNvPr id="15" name="Freeform 15"/>
            <p:cNvSpPr/>
            <p:nvPr/>
          </p:nvSpPr>
          <p:spPr>
            <a:xfrm>
              <a:off x="12700" y="12700"/>
              <a:ext cx="21430235" cy="2724785"/>
            </a:xfrm>
            <a:custGeom>
              <a:avLst/>
              <a:gdLst/>
              <a:ahLst/>
              <a:cxnLst/>
              <a:rect l="l" t="t" r="r" b="b"/>
              <a:pathLst>
                <a:path w="21430235" h="2724785">
                  <a:moveTo>
                    <a:pt x="0" y="0"/>
                  </a:moveTo>
                  <a:lnTo>
                    <a:pt x="21430235" y="0"/>
                  </a:lnTo>
                  <a:lnTo>
                    <a:pt x="21430235" y="2724785"/>
                  </a:lnTo>
                  <a:lnTo>
                    <a:pt x="0" y="2724785"/>
                  </a:lnTo>
                  <a:close/>
                </a:path>
              </a:pathLst>
            </a:custGeom>
            <a:solidFill>
              <a:srgbClr val="FE2E4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34373" y="3624120"/>
            <a:ext cx="15878034" cy="888806"/>
            <a:chOff x="0" y="0"/>
            <a:chExt cx="21170712" cy="118507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1170712" cy="1185074"/>
            </a:xfrm>
            <a:custGeom>
              <a:avLst/>
              <a:gdLst/>
              <a:ahLst/>
              <a:cxnLst/>
              <a:rect l="l" t="t" r="r" b="b"/>
              <a:pathLst>
                <a:path w="21170712" h="1185074">
                  <a:moveTo>
                    <a:pt x="0" y="0"/>
                  </a:moveTo>
                  <a:lnTo>
                    <a:pt x="21170712" y="0"/>
                  </a:lnTo>
                  <a:lnTo>
                    <a:pt x="21170712" y="1185074"/>
                  </a:lnTo>
                  <a:lnTo>
                    <a:pt x="0" y="11850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76200"/>
              <a:ext cx="21170712" cy="110887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480"/>
                </a:lnSpc>
              </a:pPr>
              <a:r>
                <a:rPr lang="en-US" sz="6000" b="1" spc="24">
                  <a:solidFill>
                    <a:srgbClr val="FEFFFE"/>
                  </a:solidFill>
                  <a:latin typeface="Merriweather Sans Bold"/>
                  <a:ea typeface="Merriweather Sans Bold"/>
                  <a:cs typeface="Merriweather Sans Bold"/>
                  <a:sym typeface="Merriweather Sans Bold"/>
                </a:rPr>
                <a:t>Data</a:t>
              </a:r>
            </a:p>
          </p:txBody>
        </p:sp>
      </p:grp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1493</Words>
  <Application>Microsoft Office PowerPoint</Application>
  <PresentationFormat>Custom</PresentationFormat>
  <Paragraphs>202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Gotham</vt:lpstr>
      <vt:lpstr>Arial</vt:lpstr>
      <vt:lpstr>Merriweather Sans Light</vt:lpstr>
      <vt:lpstr>Microsoft YaHei</vt:lpstr>
      <vt:lpstr>Merriweather Sans Bold</vt:lpstr>
      <vt:lpstr>Gotham Bold</vt:lpstr>
      <vt:lpstr>Merriweather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FTL Capstone Projects Final Ppt Template (1) (1).pptx</dc:title>
  <dc:creator>Beza Mesfin</dc:creator>
  <cp:lastModifiedBy>Beza</cp:lastModifiedBy>
  <cp:revision>2</cp:revision>
  <dcterms:created xsi:type="dcterms:W3CDTF">2006-08-16T00:00:00Z</dcterms:created>
  <dcterms:modified xsi:type="dcterms:W3CDTF">2025-06-16T15:20:07Z</dcterms:modified>
  <dc:identifier>DAGpxShzSRI</dc:identifier>
</cp:coreProperties>
</file>